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57"/>
  </p:notesMasterIdLst>
  <p:handoutMasterIdLst>
    <p:handoutMasterId r:id="rId58"/>
  </p:handoutMasterIdLst>
  <p:sldIdLst>
    <p:sldId id="542" r:id="rId2"/>
    <p:sldId id="543" r:id="rId3"/>
    <p:sldId id="544" r:id="rId4"/>
    <p:sldId id="546" r:id="rId5"/>
    <p:sldId id="547" r:id="rId6"/>
    <p:sldId id="548" r:id="rId7"/>
    <p:sldId id="550" r:id="rId8"/>
    <p:sldId id="549" r:id="rId9"/>
    <p:sldId id="551" r:id="rId10"/>
    <p:sldId id="552" r:id="rId11"/>
    <p:sldId id="553" r:id="rId12"/>
    <p:sldId id="555" r:id="rId13"/>
    <p:sldId id="556" r:id="rId14"/>
    <p:sldId id="557" r:id="rId15"/>
    <p:sldId id="560" r:id="rId16"/>
    <p:sldId id="561" r:id="rId17"/>
    <p:sldId id="353" r:id="rId18"/>
    <p:sldId id="483" r:id="rId19"/>
    <p:sldId id="484" r:id="rId20"/>
    <p:sldId id="452" r:id="rId21"/>
    <p:sldId id="486" r:id="rId22"/>
    <p:sldId id="562" r:id="rId23"/>
    <p:sldId id="535" r:id="rId24"/>
    <p:sldId id="453" r:id="rId25"/>
    <p:sldId id="441" r:id="rId26"/>
    <p:sldId id="444" r:id="rId27"/>
    <p:sldId id="536" r:id="rId28"/>
    <p:sldId id="455" r:id="rId29"/>
    <p:sldId id="489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36" r:id="rId48"/>
    <p:sldId id="481" r:id="rId49"/>
    <p:sldId id="451" r:id="rId50"/>
    <p:sldId id="440" r:id="rId51"/>
    <p:sldId id="490" r:id="rId52"/>
    <p:sldId id="491" r:id="rId53"/>
    <p:sldId id="492" r:id="rId54"/>
    <p:sldId id="507" r:id="rId55"/>
    <p:sldId id="538" r:id="rId56"/>
  </p:sldIdLst>
  <p:sldSz cx="12193588" cy="6858000"/>
  <p:notesSz cx="6858000" cy="9144000"/>
  <p:defaultTextStyle>
    <a:defPPr>
      <a:defRPr lang="zh-CN"/>
    </a:defPPr>
    <a:lvl1pPr marL="0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9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lie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54A"/>
    <a:srgbClr val="A6A6A6"/>
    <a:srgbClr val="D9D9D9"/>
    <a:srgbClr val="FFFFFF"/>
    <a:srgbClr val="E8314A"/>
    <a:srgbClr val="FF6824"/>
    <a:srgbClr val="E85F1F"/>
    <a:srgbClr val="E8795B"/>
    <a:srgbClr val="FF6666"/>
    <a:srgbClr val="D22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86935" autoAdjust="0"/>
  </p:normalViewPr>
  <p:slideViewPr>
    <p:cSldViewPr snapToGrid="0" snapToObjects="1">
      <p:cViewPr varScale="1">
        <p:scale>
          <a:sx n="80" d="100"/>
          <a:sy n="80" d="100"/>
        </p:scale>
        <p:origin x="1374" y="84"/>
      </p:cViewPr>
      <p:guideLst>
        <p:guide orient="horz" pos="2099"/>
        <p:guide pos="3841"/>
      </p:guideLst>
    </p:cSldViewPr>
  </p:slideViewPr>
  <p:outlineViewPr>
    <p:cViewPr>
      <p:scale>
        <a:sx n="33" d="100"/>
        <a:sy n="33" d="100"/>
      </p:scale>
      <p:origin x="0" y="37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504"/>
    </p:cViewPr>
  </p:sorterViewPr>
  <p:notesViewPr>
    <p:cSldViewPr snapToGrid="0" snapToObjects="1">
      <p:cViewPr varScale="1">
        <p:scale>
          <a:sx n="63" d="100"/>
          <a:sy n="63" d="100"/>
        </p:scale>
        <p:origin x="376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52E11-6BEE-4E93-9CBE-C4E7160EA400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9CCAA669-22C4-4502-9492-044DE9F22630}">
      <dgm:prSet phldrT="[文本]" custT="1"/>
      <dgm:spPr>
        <a:solidFill>
          <a:srgbClr val="E8314A"/>
        </a:solidFill>
      </dgm:spPr>
      <dgm:t>
        <a:bodyPr/>
        <a:lstStyle/>
        <a:p>
          <a:r>
            <a: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战略意识</a:t>
          </a:r>
          <a:endParaRPr lang="zh-CN" altLang="en-US" sz="18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DD51C1-B633-4E74-B721-8725BB182038}" type="parTrans" cxnId="{E92871FB-7851-4B53-B363-382001911616}">
      <dgm:prSet/>
      <dgm:spPr/>
      <dgm:t>
        <a:bodyPr/>
        <a:lstStyle/>
        <a:p>
          <a:endParaRPr lang="zh-CN" altLang="en-US" sz="900" b="1">
            <a:solidFill>
              <a:schemeClr val="bg1"/>
            </a:solidFill>
          </a:endParaRPr>
        </a:p>
      </dgm:t>
    </dgm:pt>
    <dgm:pt modelId="{C2525E96-C07A-4452-9F82-BF43B0C66360}" type="sibTrans" cxnId="{E92871FB-7851-4B53-B363-382001911616}">
      <dgm:prSet/>
      <dgm:spPr/>
      <dgm:t>
        <a:bodyPr/>
        <a:lstStyle/>
        <a:p>
          <a:endParaRPr lang="zh-CN" altLang="en-US" sz="900" b="1">
            <a:solidFill>
              <a:schemeClr val="bg1"/>
            </a:solidFill>
          </a:endParaRPr>
        </a:p>
      </dgm:t>
    </dgm:pt>
    <dgm:pt modelId="{F297846E-F0F9-4C04-BF00-ECABF8148044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执行能力</a:t>
          </a:r>
          <a:endParaRPr lang="zh-CN" altLang="en-US" sz="18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B9D04F-0EDE-4F45-B791-4C5C30AB5865}" type="parTrans" cxnId="{CF13D4ED-3691-4C91-99B1-F05F8A94D176}">
      <dgm:prSet/>
      <dgm:spPr/>
      <dgm:t>
        <a:bodyPr/>
        <a:lstStyle/>
        <a:p>
          <a:endParaRPr lang="zh-CN" altLang="en-US" sz="900" b="1">
            <a:solidFill>
              <a:schemeClr val="bg1"/>
            </a:solidFill>
          </a:endParaRPr>
        </a:p>
      </dgm:t>
    </dgm:pt>
    <dgm:pt modelId="{FC3C5A19-D8A7-4A49-82F2-A20D03564A1C}" type="sibTrans" cxnId="{CF13D4ED-3691-4C91-99B1-F05F8A94D176}">
      <dgm:prSet/>
      <dgm:spPr/>
      <dgm:t>
        <a:bodyPr/>
        <a:lstStyle/>
        <a:p>
          <a:endParaRPr lang="zh-CN" altLang="en-US" sz="900" b="1">
            <a:solidFill>
              <a:schemeClr val="bg1"/>
            </a:solidFill>
          </a:endParaRPr>
        </a:p>
      </dgm:t>
    </dgm:pt>
    <dgm:pt modelId="{4BE3AA66-9C35-4D39-8E44-B92B3273DB1D}" type="pres">
      <dgm:prSet presAssocID="{99452E11-6BEE-4E93-9CBE-C4E7160EA400}" presName="Name0" presStyleCnt="0">
        <dgm:presLayoutVars>
          <dgm:dir/>
          <dgm:animLvl val="lvl"/>
          <dgm:resizeHandles val="exact"/>
        </dgm:presLayoutVars>
      </dgm:prSet>
      <dgm:spPr/>
    </dgm:pt>
    <dgm:pt modelId="{53268323-F7B5-4934-9CD5-ED37C0973EC4}" type="pres">
      <dgm:prSet presAssocID="{9CCAA669-22C4-4502-9492-044DE9F22630}" presName="Name8" presStyleCnt="0"/>
      <dgm:spPr/>
    </dgm:pt>
    <dgm:pt modelId="{2FC96199-1B9D-4315-83C1-6FF2570AA96D}" type="pres">
      <dgm:prSet presAssocID="{9CCAA669-22C4-4502-9492-044DE9F22630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D73A30-D814-48CA-801D-2E9399761D24}" type="pres">
      <dgm:prSet presAssocID="{9CCAA669-22C4-4502-9492-044DE9F226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A5DB00-1DA1-4013-B5A0-AB63F4BE98D2}" type="pres">
      <dgm:prSet presAssocID="{F297846E-F0F9-4C04-BF00-ECABF8148044}" presName="Name8" presStyleCnt="0"/>
      <dgm:spPr/>
    </dgm:pt>
    <dgm:pt modelId="{DBA1A9C3-D3FB-448F-B0C2-399EB7C65BF3}" type="pres">
      <dgm:prSet presAssocID="{F297846E-F0F9-4C04-BF00-ECABF8148044}" presName="level" presStyleLbl="node1" presStyleIdx="1" presStyleCnt="2" custLinFactNeighborY="3961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167B4B-CC9A-4437-AA4A-A3BC1C7182AF}" type="pres">
      <dgm:prSet presAssocID="{F297846E-F0F9-4C04-BF00-ECABF814804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B8DCABA-0EA3-5548-8B75-926F6563F684}" type="presOf" srcId="{9CCAA669-22C4-4502-9492-044DE9F22630}" destId="{2FC96199-1B9D-4315-83C1-6FF2570AA96D}" srcOrd="0" destOrd="0" presId="urn:microsoft.com/office/officeart/2005/8/layout/pyramid1"/>
    <dgm:cxn modelId="{7DB668B2-5DB8-9540-A78D-F76EF532D6F7}" type="presOf" srcId="{F297846E-F0F9-4C04-BF00-ECABF8148044}" destId="{DBA1A9C3-D3FB-448F-B0C2-399EB7C65BF3}" srcOrd="0" destOrd="0" presId="urn:microsoft.com/office/officeart/2005/8/layout/pyramid1"/>
    <dgm:cxn modelId="{E92871FB-7851-4B53-B363-382001911616}" srcId="{99452E11-6BEE-4E93-9CBE-C4E7160EA400}" destId="{9CCAA669-22C4-4502-9492-044DE9F22630}" srcOrd="0" destOrd="0" parTransId="{F7DD51C1-B633-4E74-B721-8725BB182038}" sibTransId="{C2525E96-C07A-4452-9F82-BF43B0C66360}"/>
    <dgm:cxn modelId="{E9935DAE-527E-BA45-BC8A-918E96A642E8}" type="presOf" srcId="{99452E11-6BEE-4E93-9CBE-C4E7160EA400}" destId="{4BE3AA66-9C35-4D39-8E44-B92B3273DB1D}" srcOrd="0" destOrd="0" presId="urn:microsoft.com/office/officeart/2005/8/layout/pyramid1"/>
    <dgm:cxn modelId="{577D0365-9CE0-754D-8CF6-4C319BDFFF33}" type="presOf" srcId="{9CCAA669-22C4-4502-9492-044DE9F22630}" destId="{E0D73A30-D814-48CA-801D-2E9399761D24}" srcOrd="1" destOrd="0" presId="urn:microsoft.com/office/officeart/2005/8/layout/pyramid1"/>
    <dgm:cxn modelId="{CF13D4ED-3691-4C91-99B1-F05F8A94D176}" srcId="{99452E11-6BEE-4E93-9CBE-C4E7160EA400}" destId="{F297846E-F0F9-4C04-BF00-ECABF8148044}" srcOrd="1" destOrd="0" parTransId="{44B9D04F-0EDE-4F45-B791-4C5C30AB5865}" sibTransId="{FC3C5A19-D8A7-4A49-82F2-A20D03564A1C}"/>
    <dgm:cxn modelId="{E80D47E7-365F-CF45-AEF2-904640A7A0C3}" type="presOf" srcId="{F297846E-F0F9-4C04-BF00-ECABF8148044}" destId="{B6167B4B-CC9A-4437-AA4A-A3BC1C7182AF}" srcOrd="1" destOrd="0" presId="urn:microsoft.com/office/officeart/2005/8/layout/pyramid1"/>
    <dgm:cxn modelId="{740AC99F-78F7-2A4D-8D4F-FD3FEEF593A2}" type="presParOf" srcId="{4BE3AA66-9C35-4D39-8E44-B92B3273DB1D}" destId="{53268323-F7B5-4934-9CD5-ED37C0973EC4}" srcOrd="0" destOrd="0" presId="urn:microsoft.com/office/officeart/2005/8/layout/pyramid1"/>
    <dgm:cxn modelId="{893BED73-F4E8-4E40-BA26-0886C133A812}" type="presParOf" srcId="{53268323-F7B5-4934-9CD5-ED37C0973EC4}" destId="{2FC96199-1B9D-4315-83C1-6FF2570AA96D}" srcOrd="0" destOrd="0" presId="urn:microsoft.com/office/officeart/2005/8/layout/pyramid1"/>
    <dgm:cxn modelId="{A762ECDD-702C-364F-824A-E9AD1790D23F}" type="presParOf" srcId="{53268323-F7B5-4934-9CD5-ED37C0973EC4}" destId="{E0D73A30-D814-48CA-801D-2E9399761D24}" srcOrd="1" destOrd="0" presId="urn:microsoft.com/office/officeart/2005/8/layout/pyramid1"/>
    <dgm:cxn modelId="{A5279D33-D095-9548-AABD-B35DF006EABD}" type="presParOf" srcId="{4BE3AA66-9C35-4D39-8E44-B92B3273DB1D}" destId="{1BA5DB00-1DA1-4013-B5A0-AB63F4BE98D2}" srcOrd="1" destOrd="0" presId="urn:microsoft.com/office/officeart/2005/8/layout/pyramid1"/>
    <dgm:cxn modelId="{BDB6CA4E-194F-7444-B17C-B46DA0B5B530}" type="presParOf" srcId="{1BA5DB00-1DA1-4013-B5A0-AB63F4BE98D2}" destId="{DBA1A9C3-D3FB-448F-B0C2-399EB7C65BF3}" srcOrd="0" destOrd="0" presId="urn:microsoft.com/office/officeart/2005/8/layout/pyramid1"/>
    <dgm:cxn modelId="{41FE356C-6FC5-C549-92AD-225E90B06222}" type="presParOf" srcId="{1BA5DB00-1DA1-4013-B5A0-AB63F4BE98D2}" destId="{B6167B4B-CC9A-4437-AA4A-A3BC1C7182A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96199-1B9D-4315-83C1-6FF2570AA96D}">
      <dsp:nvSpPr>
        <dsp:cNvPr id="0" name=""/>
        <dsp:cNvSpPr/>
      </dsp:nvSpPr>
      <dsp:spPr>
        <a:xfrm>
          <a:off x="1364552" y="0"/>
          <a:ext cx="2729105" cy="1796932"/>
        </a:xfrm>
        <a:prstGeom prst="trapezoid">
          <a:avLst>
            <a:gd name="adj" fmla="val 75938"/>
          </a:avLst>
        </a:prstGeom>
        <a:solidFill>
          <a:srgbClr val="E831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战略意识</a:t>
          </a:r>
          <a:endParaRPr lang="zh-CN" altLang="en-US" sz="18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4552" y="0"/>
        <a:ext cx="2729105" cy="1796932"/>
      </dsp:txXfrm>
    </dsp:sp>
    <dsp:sp modelId="{DBA1A9C3-D3FB-448F-B0C2-399EB7C65BF3}">
      <dsp:nvSpPr>
        <dsp:cNvPr id="0" name=""/>
        <dsp:cNvSpPr/>
      </dsp:nvSpPr>
      <dsp:spPr>
        <a:xfrm>
          <a:off x="0" y="1796932"/>
          <a:ext cx="5458211" cy="1796932"/>
        </a:xfrm>
        <a:prstGeom prst="trapezoid">
          <a:avLst>
            <a:gd name="adj" fmla="val 75938"/>
          </a:avLst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执行能力</a:t>
          </a:r>
          <a:endParaRPr lang="zh-CN" altLang="en-US" sz="18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55186" y="1796932"/>
        <a:ext cx="3547837" cy="1796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8F995-0D48-44E7-815C-9379E525418A}" type="datetimeFigureOut">
              <a:rPr lang="zh-CN" altLang="en-US" smtClean="0"/>
              <a:pPr/>
              <a:t>2018/3/14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CA6BF-BB4A-4DF9-86C8-7E3333C445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00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CDE81-F9D4-437D-B348-A62909690B29}" type="datetimeFigureOut">
              <a:rPr lang="zh-CN" altLang="en-US" smtClean="0"/>
              <a:pPr/>
              <a:t>2018/3/14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508D2-B926-47B2-9D15-B85F077727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078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617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156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695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234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312" algn="l" defTabSz="121907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02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7588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461F753E-1810-BC4E-A8B3-819230F65108}" type="datetime1">
              <a:rPr lang="zh-CN" altLang="en-US">
                <a:solidFill>
                  <a:srgbClr val="000000"/>
                </a:solidFill>
              </a:rPr>
              <a:pPr>
                <a:buFont typeface="Arial" charset="0"/>
                <a:buNone/>
              </a:pPr>
              <a:t>2018/3/14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6758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15A504ED-F61D-A34A-8A95-2C0A5663AD96}" type="slidenum">
              <a:rPr lang="zh-CN" altLang="en-US">
                <a:solidFill>
                  <a:srgbClr val="000000"/>
                </a:solidFill>
              </a:rPr>
              <a:pPr/>
              <a:t>33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8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2150661-E003-1148-AD06-95A965B2D753}" type="datetime1">
              <a:rPr lang="zh-CN" altLang="en-US" smtClean="0"/>
              <a:pPr>
                <a:defRPr/>
              </a:pPr>
              <a:t>2018/3/14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2CB84-DFF4-D044-9AAE-4F03EF9E5C78}" type="slidenum">
              <a:rPr lang="zh-CN" altLang="en-US" smtClean="0"/>
              <a:pPr/>
              <a:t>34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87339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4516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1F661D71-9D49-FF4F-977E-70978FD30061}" type="datetime1">
              <a:rPr lang="zh-CN" altLang="en-US"/>
              <a:pPr>
                <a:buFont typeface="Arial" charset="0"/>
                <a:buNone/>
              </a:pPr>
              <a:t>2018/3/14</a:t>
            </a:fld>
            <a:endParaRPr lang="zh-CN" altLang="en-US" sz="1200"/>
          </a:p>
        </p:txBody>
      </p:sp>
      <p:sp>
        <p:nvSpPr>
          <p:cNvPr id="6451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95D36C5-2714-B841-B3AC-F3352FF2FCA3}" type="slidenum">
              <a:rPr lang="zh-CN" altLang="en-US"/>
              <a:pPr/>
              <a:t>35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7843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5540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5E562794-C60F-3D49-9167-1B5CB3B7D4AB}" type="datetime1">
              <a:rPr lang="zh-CN" altLang="en-US"/>
              <a:pPr>
                <a:buFont typeface="Arial" charset="0"/>
                <a:buNone/>
              </a:pPr>
              <a:t>2018/3/14</a:t>
            </a:fld>
            <a:endParaRPr lang="zh-CN" altLang="en-US" sz="1200"/>
          </a:p>
        </p:txBody>
      </p:sp>
      <p:sp>
        <p:nvSpPr>
          <p:cNvPr id="6554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0939C00-EB67-A842-95A3-9C58A8CDDD35}" type="slidenum">
              <a:rPr lang="zh-CN" altLang="en-US"/>
              <a:pPr/>
              <a:t>36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80993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8612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B221E9C8-7860-1D43-8762-0A3B0611BC88}" type="datetime1">
              <a:rPr lang="zh-CN" altLang="en-US">
                <a:solidFill>
                  <a:srgbClr val="000000"/>
                </a:solidFill>
              </a:rPr>
              <a:pPr>
                <a:buFont typeface="Arial" charset="0"/>
                <a:buNone/>
              </a:pPr>
              <a:t>2018/3/14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68613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D7F35D0D-C57E-FA4A-B02D-820BE0953ABA}" type="slidenum">
              <a:rPr lang="zh-CN" altLang="en-US">
                <a:solidFill>
                  <a:srgbClr val="000000"/>
                </a:solidFill>
              </a:rPr>
              <a:pPr/>
              <a:t>38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3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9636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1CE18729-15B5-144C-8FB4-DBE9A225A4EB}" type="datetime1">
              <a:rPr lang="zh-CN" altLang="en-US">
                <a:solidFill>
                  <a:srgbClr val="000000"/>
                </a:solidFill>
              </a:rPr>
              <a:pPr>
                <a:buFont typeface="Arial" charset="0"/>
                <a:buNone/>
              </a:pPr>
              <a:t>2018/3/14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6963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ABD08429-44BB-3144-9BC2-2F83D21F544D}" type="slidenum">
              <a:rPr lang="zh-CN" altLang="en-US">
                <a:solidFill>
                  <a:srgbClr val="000000"/>
                </a:solidFill>
              </a:rPr>
              <a:pPr/>
              <a:t>39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0660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63F7D385-C737-2943-B0FD-8657AC616E4B}" type="datetime1">
              <a:rPr lang="zh-CN" altLang="en-US">
                <a:solidFill>
                  <a:srgbClr val="000000"/>
                </a:solidFill>
              </a:rPr>
              <a:pPr>
                <a:buFont typeface="Arial" charset="0"/>
                <a:buNone/>
              </a:pPr>
              <a:t>2018/3/14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70661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7EA4041E-B2F2-E340-994A-F0055E412E7A}" type="slidenum">
              <a:rPr lang="zh-CN" altLang="en-US">
                <a:solidFill>
                  <a:srgbClr val="000000"/>
                </a:solidFill>
              </a:rPr>
              <a:pPr/>
              <a:t>41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2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2708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4142C79A-DE00-F245-902C-CB8BCED441D9}" type="datetime1">
              <a:rPr lang="zh-CN" altLang="en-US"/>
              <a:pPr>
                <a:buFont typeface="Arial" charset="0"/>
                <a:buNone/>
              </a:pPr>
              <a:t>2018/3/14</a:t>
            </a:fld>
            <a:endParaRPr lang="zh-CN" altLang="en-US" sz="1200"/>
          </a:p>
        </p:txBody>
      </p:sp>
      <p:sp>
        <p:nvSpPr>
          <p:cNvPr id="72709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B4BAC6EB-0816-1C4C-96EC-421D4FC52031}" type="slidenum">
              <a:rPr lang="zh-CN" altLang="en-US"/>
              <a:pPr/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86612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3732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DE62E683-4EF7-0C40-9F2D-0F040D204B67}" type="datetime1">
              <a:rPr lang="zh-CN" altLang="en-US"/>
              <a:pPr>
                <a:buFont typeface="Arial" charset="0"/>
                <a:buNone/>
              </a:pPr>
              <a:t>2018/3/14</a:t>
            </a:fld>
            <a:endParaRPr lang="zh-CN" altLang="en-US" sz="1200"/>
          </a:p>
        </p:txBody>
      </p:sp>
      <p:sp>
        <p:nvSpPr>
          <p:cNvPr id="73733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37F7DC39-F8AD-2047-9FB4-F13071D1702D}" type="slidenum">
              <a:rPr lang="zh-CN" altLang="en-US"/>
              <a:pPr/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81798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4756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7292ECC1-689A-674D-BA51-7C17B2946082}" type="datetime1">
              <a:rPr lang="zh-CN" altLang="en-US"/>
              <a:pPr>
                <a:buFont typeface="Arial" charset="0"/>
                <a:buNone/>
              </a:pPr>
              <a:t>2018/3/14</a:t>
            </a:fld>
            <a:endParaRPr lang="zh-CN" altLang="en-US" sz="1200"/>
          </a:p>
        </p:txBody>
      </p:sp>
      <p:sp>
        <p:nvSpPr>
          <p:cNvPr id="74757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E8355788-EC9A-7649-91CC-D4E7338E6BF0}" type="slidenum">
              <a:rPr lang="zh-CN" altLang="en-US"/>
              <a:pPr/>
              <a:t>46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753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7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口语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文字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印刷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电子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信息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数据爆炸、社交媒体、渠道和设备的增加，以及不断变化的消费者特征对营销活动的直接冲击。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2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zh-CN" altLang="en-US" dirty="0">
                <a:latin typeface="Arial" charset="0"/>
                <a:sym typeface="Calibri" charset="0"/>
              </a:rPr>
              <a:t>我们做的事情永远是从实施细节入手 做了很多细碎的品牌事情却都没有成效，老板和客户看是全局观，也要时效性，所以我们经常陷入两难局面</a:t>
            </a:r>
            <a:endParaRPr lang="en-US" altLang="zh-CN" dirty="0">
              <a:latin typeface="Arial" charset="0"/>
              <a:sym typeface="Calibri" charset="0"/>
            </a:endParaRPr>
          </a:p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zh-CN" altLang="en-US" dirty="0">
                <a:latin typeface="Arial" charset="0"/>
                <a:sym typeface="Calibri" charset="0"/>
              </a:rPr>
              <a:t> </a:t>
            </a:r>
            <a:endParaRPr lang="en-US" altLang="zh-CN" dirty="0">
              <a:latin typeface="Arial" charset="0"/>
              <a:sym typeface="Calibri" charset="0"/>
            </a:endParaRPr>
          </a:p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zh-CN" altLang="en-US" dirty="0">
                <a:latin typeface="Arial" charset="0"/>
                <a:sym typeface="Calibri" charset="0"/>
              </a:rPr>
              <a:t>可以想下表现方式体现上述话的意思</a:t>
            </a:r>
            <a:endParaRPr lang="en-US" altLang="zh-CN" dirty="0">
              <a:latin typeface="Arial" charset="0"/>
              <a:sym typeface="Calibri" charset="0"/>
            </a:endParaRPr>
          </a:p>
          <a:p>
            <a:endParaRPr lang="zh-CN" altLang="en-US" dirty="0">
              <a:latin typeface="Arial" charset="0"/>
            </a:endParaRPr>
          </a:p>
        </p:txBody>
      </p:sp>
      <p:sp>
        <p:nvSpPr>
          <p:cNvPr id="9219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6D65A853-E4E5-9C4D-A365-4AEAC21553F7}" type="datetime1">
              <a:rPr lang="zh-CN" altLang="en-US"/>
              <a:pPr>
                <a:buFont typeface="Arial" charset="0"/>
                <a:buNone/>
              </a:pPr>
              <a:t>2018/3/14</a:t>
            </a:fld>
            <a:endParaRPr lang="zh-CN" altLang="en-US" sz="1200"/>
          </a:p>
        </p:txBody>
      </p:sp>
      <p:sp>
        <p:nvSpPr>
          <p:cNvPr id="9220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3417A95-5F86-C44D-B294-82E98B39B087}" type="slidenum">
              <a:rPr lang="zh-CN" altLang="en-US"/>
              <a:pPr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88982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奥迪 </a:t>
            </a:r>
            <a:r>
              <a:rPr kumimoji="1" lang="en-US" altLang="zh-CN" baseline="0" dirty="0" err="1" smtClean="0"/>
              <a:t>tt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！！！！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2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92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6564" name="日期占位符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4BF63C14-3804-A845-983F-904D13AF3FDA}" type="datetime1">
              <a:rPr lang="zh-CN" altLang="en-US">
                <a:solidFill>
                  <a:srgbClr val="000000"/>
                </a:solidFill>
              </a:rPr>
              <a:pPr>
                <a:buFont typeface="Arial" charset="0"/>
                <a:buNone/>
              </a:pPr>
              <a:t>2018/3/14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66565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58A685A2-7A05-A64E-877A-8920562593FE}" type="slidenum">
              <a:rPr lang="zh-CN" altLang="en-US">
                <a:solidFill>
                  <a:srgbClr val="000000"/>
                </a:solidFill>
              </a:rPr>
              <a:pPr/>
              <a:t>32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82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81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832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746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68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7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2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9" y="6356351"/>
            <a:ext cx="2845171" cy="366183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61303" cy="366183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738" y="6356351"/>
            <a:ext cx="2845171" cy="366183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pPr>
              <a:defRPr/>
            </a:pPr>
            <a:fld id="{C68D73D6-A2E8-1841-9E0A-1A23291B08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56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6356" y="939958"/>
            <a:ext cx="3469376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/>
          <a:p>
            <a:pPr defTabSz="914309">
              <a:buFont typeface="Arial" charset="0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成功的背后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形散而神不散</a:t>
            </a:r>
          </a:p>
        </p:txBody>
      </p:sp>
    </p:spTree>
    <p:extLst>
      <p:ext uri="{BB962C8B-B14F-4D97-AF65-F5344CB8AC3E}">
        <p14:creationId xmlns:p14="http://schemas.microsoft.com/office/powerpoint/2010/main" val="2126657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71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 userDrawn="1"/>
        </p:nvSpPr>
        <p:spPr>
          <a:xfrm>
            <a:off x="3159658" y="2987139"/>
            <a:ext cx="5945710" cy="6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61" rIns="6096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09"/>
            <a:r>
              <a:rPr lang="zh-CN" altLang="en-US" sz="3733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老</a:t>
            </a:r>
            <a:r>
              <a:rPr lang="zh-CN" altLang="zh-CN" sz="3733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</a:t>
            </a:r>
            <a:r>
              <a:rPr lang="zh-CN" altLang="en-US" sz="3733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为何能成功</a:t>
            </a:r>
            <a:r>
              <a:rPr lang="zh-CN" altLang="zh-CN" sz="3733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逆袭</a:t>
            </a:r>
            <a:r>
              <a:rPr lang="zh-CN" altLang="en-US" sz="3733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zh-CN" altLang="en-US" sz="37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0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88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09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9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29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46DCE68A-2FF2-484D-9CFE-F9AFCE7718BC}" type="datetimeFigureOut">
              <a:rPr kumimoji="1" lang="zh-CN" altLang="en-US" smtClean="0"/>
              <a:pPr/>
              <a:t>2018/3/14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0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 userDrawn="1"/>
        </p:nvGrpSpPr>
        <p:grpSpPr>
          <a:xfrm>
            <a:off x="0" y="4978"/>
            <a:ext cx="12147016" cy="1449071"/>
            <a:chOff x="0" y="4978"/>
            <a:chExt cx="12147016" cy="1449071"/>
          </a:xfrm>
        </p:grpSpPr>
        <p:pic>
          <p:nvPicPr>
            <p:cNvPr id="11" name="Picture 22" descr="C:\Users\Administrator\Desktop\思创客LOGO-英文版0616-01.png"/>
            <p:cNvPicPr>
              <a:picLocks noChangeAspect="1" noChangeArrowheads="1"/>
            </p:cNvPicPr>
            <p:nvPr userDrawn="1"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821" y="67712"/>
              <a:ext cx="1886195" cy="1153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三角形 11"/>
            <p:cNvSpPr/>
            <p:nvPr userDrawn="1"/>
          </p:nvSpPr>
          <p:spPr>
            <a:xfrm rot="5400000">
              <a:off x="-48110" y="804566"/>
              <a:ext cx="697593" cy="60137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strike="sngStrike" dirty="0">
                <a:ea typeface="Microsoft YaHei Regular" charset="-122"/>
              </a:endParaRPr>
            </a:p>
          </p:txBody>
        </p:sp>
        <p:sp>
          <p:nvSpPr>
            <p:cNvPr id="13" name="三角形 12"/>
            <p:cNvSpPr/>
            <p:nvPr userDrawn="1"/>
          </p:nvSpPr>
          <p:spPr>
            <a:xfrm rot="5400000">
              <a:off x="-76750" y="81728"/>
              <a:ext cx="1112870" cy="959370"/>
            </a:xfrm>
            <a:prstGeom prst="triangle">
              <a:avLst/>
            </a:prstGeom>
            <a:solidFill>
              <a:srgbClr val="E83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strike="sngStrike" dirty="0">
                <a:ea typeface="Microsoft YaHei Regular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24" y="172683"/>
            <a:ext cx="2857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700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7" r:id="rId14"/>
    <p:sldLayoutId id="2147483698" r:id="rId15"/>
    <p:sldLayoutId id="2147483699" r:id="rId16"/>
    <p:sldLayoutId id="21474836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item.taobao.com/item.htm?spm=a1z10.1-c-s.w5003-15232064955.14.d46f355efOBHuH&amp;id=543549984945&amp;scene=taobao_shop" TargetMode="External"/><Relationship Id="rId10" Type="http://schemas.openxmlformats.org/officeDocument/2006/relationships/image" Target="../media/image35.tiff"/><Relationship Id="rId4" Type="http://schemas.openxmlformats.org/officeDocument/2006/relationships/image" Target="../media/image30.png"/><Relationship Id="rId9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 rot="10800000">
            <a:off x="4599736" y="4858459"/>
            <a:ext cx="2706783" cy="2017831"/>
            <a:chOff x="7002463" y="-9525"/>
            <a:chExt cx="3008312" cy="2603500"/>
          </a:xfrm>
        </p:grpSpPr>
        <p:sp>
          <p:nvSpPr>
            <p:cNvPr id="8" name="等腰三角形 7"/>
            <p:cNvSpPr>
              <a:spLocks noChangeArrowheads="1"/>
            </p:cNvSpPr>
            <p:nvPr/>
          </p:nvSpPr>
          <p:spPr bwMode="auto">
            <a:xfrm rot="10800000">
              <a:off x="7002463" y="0"/>
              <a:ext cx="3008312" cy="2593975"/>
            </a:xfrm>
            <a:prstGeom prst="triangle">
              <a:avLst>
                <a:gd name="adj" fmla="val 50000"/>
              </a:avLst>
            </a:prstGeom>
            <a:solidFill>
              <a:srgbClr val="FF3C36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defTabSz="914088"/>
              <a:endParaRPr lang="zh-CN" altLang="en-US" sz="2400" dirty="0">
                <a:solidFill>
                  <a:srgbClr val="50D6E5"/>
                </a:solidFill>
                <a:ea typeface="Microsoft YaHei Regular" charset="-122"/>
              </a:endParaRPr>
            </a:p>
          </p:txBody>
        </p:sp>
        <p:sp>
          <p:nvSpPr>
            <p:cNvPr id="9" name="直角三角形 13"/>
            <p:cNvSpPr>
              <a:spLocks noChangeArrowheads="1"/>
            </p:cNvSpPr>
            <p:nvPr/>
          </p:nvSpPr>
          <p:spPr bwMode="auto">
            <a:xfrm rot="10800000" flipH="1">
              <a:off x="8499475" y="-9525"/>
              <a:ext cx="1511300" cy="2603500"/>
            </a:xfrm>
            <a:prstGeom prst="rtTriangle">
              <a:avLst/>
            </a:prstGeom>
            <a:solidFill>
              <a:schemeClr val="tx1">
                <a:lumMod val="65000"/>
                <a:lumOff val="3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defTabSz="914088"/>
              <a:endParaRPr lang="zh-CN" altLang="en-US" sz="2400" dirty="0">
                <a:solidFill>
                  <a:srgbClr val="FFFFFF"/>
                </a:solidFill>
                <a:ea typeface="Microsoft YaHei Regular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95" y="0"/>
            <a:ext cx="1334851" cy="239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kumimoji="1" lang="zh-CN" altLang="en-US" sz="1733">
              <a:solidFill>
                <a:prstClr val="white"/>
              </a:solidFill>
            </a:endParaRPr>
          </a:p>
        </p:txBody>
      </p:sp>
      <p:sp>
        <p:nvSpPr>
          <p:cNvPr id="10" name="文本框 3074"/>
          <p:cNvSpPr txBox="1">
            <a:spLocks noChangeArrowheads="1"/>
          </p:cNvSpPr>
          <p:nvPr/>
        </p:nvSpPr>
        <p:spPr bwMode="auto">
          <a:xfrm>
            <a:off x="3545937" y="3088555"/>
            <a:ext cx="4827228" cy="50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09" rIns="91421" bIns="45709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defTabSz="914088" eaLnBrk="1" hangingPunct="1"/>
            <a:r>
              <a:rPr lang="zh-CN" altLang="en-US" sz="2667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思创客品牌咨询创始人</a:t>
            </a:r>
          </a:p>
        </p:txBody>
      </p:sp>
      <p:sp>
        <p:nvSpPr>
          <p:cNvPr id="14" name="文本框 3076"/>
          <p:cNvSpPr txBox="1"/>
          <p:nvPr/>
        </p:nvSpPr>
        <p:spPr>
          <a:xfrm>
            <a:off x="3960885" y="3650553"/>
            <a:ext cx="3997335" cy="51564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44895" tIns="72448" rIns="144895" bIns="72448">
            <a:spAutoFit/>
          </a:bodyPr>
          <a:lstStyle/>
          <a:p>
            <a:pPr algn="ctr" defTabSz="914088"/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李婷（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Kris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5" name="文本框 3"/>
          <p:cNvSpPr txBox="1">
            <a:spLocks noChangeArrowheads="1"/>
          </p:cNvSpPr>
          <p:nvPr/>
        </p:nvSpPr>
        <p:spPr bwMode="auto">
          <a:xfrm>
            <a:off x="-173810" y="2127193"/>
            <a:ext cx="12478221" cy="8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1" tIns="45709" rIns="91421" bIns="45709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defTabSz="914088" eaLnBrk="1" hangingPunct="1"/>
            <a:r>
              <a:rPr lang="zh-CN" altLang="en-US" sz="4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如何体系化构建品牌战略地图</a:t>
            </a:r>
          </a:p>
        </p:txBody>
      </p:sp>
    </p:spTree>
    <p:extLst>
      <p:ext uri="{BB962C8B-B14F-4D97-AF65-F5344CB8AC3E}">
        <p14:creationId xmlns:p14="http://schemas.microsoft.com/office/powerpoint/2010/main" val="4883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8" y="939972"/>
            <a:ext cx="3940639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外部环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境的变化速度已经越来越快</a:t>
            </a:r>
          </a:p>
        </p:txBody>
      </p:sp>
      <p:sp>
        <p:nvSpPr>
          <p:cNvPr id="31" name="AutoShape 4" descr="http://img3.imgtn.bdimg.com/it/u=2158813112,3969544985&amp;fm=27&amp;gp=0.jpg"/>
          <p:cNvSpPr>
            <a:spLocks noChangeAspect="1" noChangeArrowheads="1"/>
          </p:cNvSpPr>
          <p:nvPr/>
        </p:nvSpPr>
        <p:spPr bwMode="auto">
          <a:xfrm>
            <a:off x="45238" y="-144461"/>
            <a:ext cx="30476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1" tIns="45709" rIns="91421" bIns="45709" numCol="1" anchor="t" anchorCtr="0" compatLnSpc="1">
            <a:prstTxWarp prst="textNoShape">
              <a:avLst/>
            </a:prstTxWarp>
          </a:bodyPr>
          <a:lstStyle/>
          <a:p>
            <a:pPr defTabSz="914088"/>
            <a:endParaRPr lang="zh-CN" altLang="en-US" sz="1733">
              <a:solidFill>
                <a:prstClr val="black"/>
              </a:solidFill>
            </a:endParaRPr>
          </a:p>
        </p:txBody>
      </p:sp>
      <p:grpSp>
        <p:nvGrpSpPr>
          <p:cNvPr id="3075" name="组合 3074"/>
          <p:cNvGrpSpPr/>
          <p:nvPr/>
        </p:nvGrpSpPr>
        <p:grpSpPr>
          <a:xfrm>
            <a:off x="1015229" y="1862144"/>
            <a:ext cx="9813629" cy="4607478"/>
            <a:chOff x="744746" y="1549492"/>
            <a:chExt cx="10512852" cy="4935120"/>
          </a:xfrm>
        </p:grpSpPr>
        <p:sp>
          <p:nvSpPr>
            <p:cNvPr id="5" name="右箭头 4">
              <a:extLst>
                <a:ext uri="{FF2B5EF4-FFF2-40B4-BE49-F238E27FC236}">
                  <a16:creationId xmlns="" xmlns:a16="http://schemas.microsoft.com/office/drawing/2014/main" id="{5282ED65-568C-4DB9-97C5-4B3F7966DFE9}"/>
                </a:ext>
              </a:extLst>
            </p:cNvPr>
            <p:cNvSpPr/>
            <p:nvPr/>
          </p:nvSpPr>
          <p:spPr>
            <a:xfrm rot="5400000">
              <a:off x="-891155" y="3810954"/>
              <a:ext cx="4628322" cy="38905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9" rIns="91419" bIns="45719" anchor="ctr"/>
            <a:lstStyle/>
            <a:p>
              <a:pPr algn="ctr" defTabSz="685447">
                <a:defRPr/>
              </a:pPr>
              <a:endParaRPr lang="zh-CN" altLang="en-US" sz="1333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44747" y="1685892"/>
              <a:ext cx="1356514" cy="359937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r>
                <a:rPr lang="en-US" altLang="zh-CN" sz="17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90’s</a:t>
              </a:r>
              <a:endParaRPr lang="zh-CN" altLang="en-US" sz="17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44748" y="4393681"/>
              <a:ext cx="1356514" cy="359938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r>
                <a:rPr lang="en-US" altLang="zh-CN" sz="17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17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44747" y="5522551"/>
              <a:ext cx="1356514" cy="359938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r>
                <a:rPr lang="en-US" altLang="zh-CN" sz="17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zh-CN" altLang="en-US" sz="17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8202" y="1620706"/>
              <a:ext cx="2039183" cy="38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8"/>
              <a:r>
                <a:rPr lang="zh-CN" altLang="en-US" sz="17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</a:t>
              </a:r>
              <a:r>
                <a:rPr lang="zh-CN" altLang="en-US" sz="1733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视广告</a:t>
              </a:r>
              <a:endPara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46033" y="4352766"/>
              <a:ext cx="1665100" cy="38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8"/>
              <a:r>
                <a:rPr lang="zh-CN" altLang="en-US" sz="17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</a:t>
              </a:r>
              <a:r>
                <a:rPr lang="zh-CN" altLang="en-US" sz="1733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</a:t>
              </a:r>
              <a:endPara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3010" y="5161437"/>
              <a:ext cx="1244487" cy="38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8"/>
              <a:r>
                <a:rPr lang="zh-CN" altLang="en-US" sz="17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</a:t>
              </a:r>
              <a:r>
                <a:rPr lang="zh-CN" altLang="en-US" sz="1733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闪店</a:t>
              </a:r>
              <a:endPara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16310" y="6038098"/>
              <a:ext cx="2125203" cy="38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8"/>
              <a:r>
                <a:rPr lang="zh-CN" altLang="en-US" sz="17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</a:t>
              </a:r>
              <a:r>
                <a:rPr lang="zh-CN" altLang="en-US" sz="173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</a:t>
              </a:r>
              <a:r>
                <a:rPr lang="zh-CN" altLang="en-US" sz="1733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</a:t>
              </a:r>
              <a:endPara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https://ss2.bdstatic.com/70cFvnSh_Q1YnxGkpoWK1HF6hhy/it/u=1242708759,2262954209&amp;fm=27&amp;gp=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60"/>
            <a:stretch/>
          </p:blipFill>
          <p:spPr bwMode="auto">
            <a:xfrm>
              <a:off x="6414494" y="1551518"/>
              <a:ext cx="1176568" cy="81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://img.mp.itc.cn/upload/20170423/e91caa1815c04655ba58707a6befbdad_th.jpe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19"/>
            <a:stretch/>
          </p:blipFill>
          <p:spPr bwMode="auto">
            <a:xfrm>
              <a:off x="4940287" y="1549492"/>
              <a:ext cx="1176568" cy="81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://img.mp.itc.cn/upload/20160623/616539e943a94dd69776049d705200ac_th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287" y="4154715"/>
              <a:ext cx="1438322" cy="809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1710" y="4178584"/>
              <a:ext cx="1395888" cy="785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761" y="4154715"/>
              <a:ext cx="1438322" cy="809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6" descr="http://img.mp.itc.cn/upload/20160623/b8fb7b3d5d294c7ba8b6d1ab307a7a43_t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1235" y="4154715"/>
              <a:ext cx="1438322" cy="809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287" y="5028504"/>
              <a:ext cx="1138745" cy="81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880" y="5028504"/>
              <a:ext cx="1217512" cy="81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494" y="5028504"/>
              <a:ext cx="1114498" cy="81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287" y="5967457"/>
              <a:ext cx="683855" cy="42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571" y="5967457"/>
              <a:ext cx="606941" cy="37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435" y="5967457"/>
              <a:ext cx="766844" cy="47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514" y="5967457"/>
              <a:ext cx="438681" cy="434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744746" y="3132381"/>
              <a:ext cx="1356514" cy="359938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r>
                <a:rPr lang="en-US" altLang="zh-CN" sz="17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······</a:t>
              </a:r>
              <a:endParaRPr lang="zh-CN" altLang="en-US" sz="17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6031" y="2512959"/>
              <a:ext cx="1665100" cy="38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8"/>
              <a:r>
                <a:rPr lang="zh-CN" altLang="en-US" sz="1733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平面广告</a:t>
              </a:r>
              <a:endPara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07056" y="3306038"/>
              <a:ext cx="1665100" cy="38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8"/>
              <a:r>
                <a:rPr lang="zh-CN" altLang="en-US" sz="17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网络广告</a:t>
              </a:r>
            </a:p>
          </p:txBody>
        </p:sp>
        <p:pic>
          <p:nvPicPr>
            <p:cNvPr id="3074" name="Picture 2" descr="https://ss2.baidu.com/6ONYsjip0QIZ8tyhnq/it/u=1982977058,1631511893&amp;fm=58&amp;w=121&amp;h=121&amp;img.JPEG&amp;bpow=512&amp;bpoh=51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838" y="5921592"/>
              <a:ext cx="563019" cy="563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287" y="2446176"/>
              <a:ext cx="1207823" cy="756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494" y="2446175"/>
              <a:ext cx="1089477" cy="756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880" y="2438086"/>
              <a:ext cx="1252765" cy="76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9" descr="https://ss0.bdstatic.com/70cFvHSh_Q1YnxGkpoWK1HF6hhy/it/u=1389902900,2600661730&amp;fm=27&amp;gp=0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329" y="3283205"/>
              <a:ext cx="1178245" cy="737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https://timgsa.baidu.com/timg?image&amp;quality=80&amp;size=b9999_10000&amp;sec=1520605196756&amp;di=2aca2a881ee1bad64954cf42bd9656f0&amp;imgtype=0&amp;src=http%3A%2F%2Fdown.52pk.com%2Fuploads%2Fallimg%2F160617%2F1426102501-0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466" y="3312350"/>
              <a:ext cx="951718" cy="737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 descr="https://ss2.bdstatic.com/70cFvnSh_Q1YnxGkpoWK1HF6hhy/it/u=826670028,1762727828&amp;fm=27&amp;gp=0.jp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74"/>
            <a:stretch/>
          </p:blipFill>
          <p:spPr bwMode="auto">
            <a:xfrm>
              <a:off x="7590403" y="3295476"/>
              <a:ext cx="1435881" cy="725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-2365366" y="1564892"/>
            <a:ext cx="2254312" cy="2751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需要加一些内容表达不同时代相关影响因素的 变化，这页内容就可以用子啊曝光方式的变化上</a:t>
            </a:r>
          </a:p>
        </p:txBody>
      </p:sp>
    </p:spTree>
    <p:extLst>
      <p:ext uri="{BB962C8B-B14F-4D97-AF65-F5344CB8AC3E}">
        <p14:creationId xmlns:p14="http://schemas.microsoft.com/office/powerpoint/2010/main" val="7381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639477" y="2178902"/>
            <a:ext cx="2254312" cy="2751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可能还需要再做一页体验变化的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47068" y="939972"/>
            <a:ext cx="3940639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受众的需求变化也越来越难以捉摸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9" y="2334985"/>
            <a:ext cx="5688418" cy="3167744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1107625" y="2334985"/>
            <a:ext cx="10942860" cy="3738184"/>
            <a:chOff x="1283812" y="2126958"/>
            <a:chExt cx="10942860" cy="3738184"/>
          </a:xfrm>
        </p:grpSpPr>
        <p:sp>
          <p:nvSpPr>
            <p:cNvPr id="8" name="文本框 7"/>
            <p:cNvSpPr txBox="1"/>
            <p:nvPr/>
          </p:nvSpPr>
          <p:spPr>
            <a:xfrm>
              <a:off x="1283812" y="5357311"/>
              <a:ext cx="1045572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0" name="内容占位符 3" descr="201603081601442680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257" y="2126958"/>
              <a:ext cx="5386415" cy="3167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647066" y="939972"/>
            <a:ext cx="3684158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成功品牌做营销的成功几率更高</a:t>
            </a:r>
          </a:p>
        </p:txBody>
      </p:sp>
      <p:sp>
        <p:nvSpPr>
          <p:cNvPr id="4" name="矩形 3"/>
          <p:cNvSpPr/>
          <p:nvPr/>
        </p:nvSpPr>
        <p:spPr>
          <a:xfrm>
            <a:off x="1079936" y="2212757"/>
            <a:ext cx="4841837" cy="3979891"/>
          </a:xfrm>
          <a:prstGeom prst="rect">
            <a:avLst/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73610" y="1873773"/>
            <a:ext cx="1528797" cy="644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r>
              <a:rPr lang="zh-CN" altLang="en-US" sz="17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故宫淘宝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4953" y="2548330"/>
            <a:ext cx="4888488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年创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办淘宝故宫，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r>
              <a:rPr lang="en-US" altLang="zh-CN" sz="1600" b="1" dirty="0">
                <a:solidFill>
                  <a:srgbClr val="E845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103</a:t>
            </a:r>
            <a:r>
              <a:rPr lang="zh-CN" altLang="en-US" sz="1600" b="1" dirty="0">
                <a:solidFill>
                  <a:srgbClr val="E845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，一年卖</a:t>
            </a:r>
            <a:r>
              <a:rPr lang="en-US" altLang="zh-CN" sz="1600" b="1" dirty="0">
                <a:solidFill>
                  <a:srgbClr val="E845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dirty="0">
                <a:solidFill>
                  <a:srgbClr val="E845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个亿</a:t>
            </a:r>
            <a:endParaRPr lang="zh-CN" altLang="en-US" sz="1400" b="1" dirty="0">
              <a:solidFill>
                <a:srgbClr val="E845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16283" y="3106141"/>
            <a:ext cx="3985828" cy="2939595"/>
            <a:chOff x="251875" y="3510805"/>
            <a:chExt cx="5256515" cy="387623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75" y="5519489"/>
              <a:ext cx="2654595" cy="1867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5" b="1644"/>
            <a:stretch/>
          </p:blipFill>
          <p:spPr bwMode="auto">
            <a:xfrm>
              <a:off x="284642" y="3510805"/>
              <a:ext cx="2654595" cy="1867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60"/>
            <a:stretch/>
          </p:blipFill>
          <p:spPr bwMode="auto">
            <a:xfrm>
              <a:off x="2968054" y="3510805"/>
              <a:ext cx="2540336" cy="2008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https://gdp.alicdn.com/imgextra/i1/144058574/TB2RWoHa3xlpuFjSszbXXcSVpXa_!!144058574.jpg">
              <a:hlinkClick r:id="rId5"/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27"/>
            <a:stretch/>
          </p:blipFill>
          <p:spPr bwMode="auto">
            <a:xfrm>
              <a:off x="2968054" y="5519490"/>
              <a:ext cx="2540336" cy="186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6403260" y="2211048"/>
            <a:ext cx="4841369" cy="3981600"/>
          </a:xfrm>
          <a:prstGeom prst="rect">
            <a:avLst/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46813" y="1888762"/>
            <a:ext cx="1528797" cy="644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r>
              <a:rPr lang="zh-CN" altLang="en-US" sz="17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572959" y="1685850"/>
            <a:ext cx="4888488" cy="400087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b="1" dirty="0">
                <a:solidFill>
                  <a:srgbClr val="E845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智能互联</a:t>
            </a:r>
            <a:r>
              <a:rPr lang="zh-CN" altLang="en-US" sz="17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平台，打造</a:t>
            </a:r>
            <a:r>
              <a:rPr lang="zh-CN" altLang="en-US" sz="2000" b="1" dirty="0">
                <a:solidFill>
                  <a:srgbClr val="E845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“海尔智慧家庭”</a:t>
            </a:r>
            <a:endParaRPr lang="zh-CN" altLang="en-US" sz="1733" b="1" dirty="0">
              <a:solidFill>
                <a:srgbClr val="E845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/>
          <a:srcRect l="21042" t="28488" r="20855" b="33138"/>
          <a:stretch/>
        </p:blipFill>
        <p:spPr>
          <a:xfrm>
            <a:off x="8396052" y="1992464"/>
            <a:ext cx="1230319" cy="43716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155" y="2085937"/>
            <a:ext cx="1374025" cy="2659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27610" y="260114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被网友称为</a:t>
            </a:r>
            <a:r>
              <a:rPr lang="en-US" altLang="zh-CN" sz="1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b="1" dirty="0" smtClean="0">
                <a:solidFill>
                  <a:srgbClr val="E845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1400" b="1" dirty="0">
                <a:solidFill>
                  <a:srgbClr val="E845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八十万蓝</a:t>
            </a:r>
            <a:r>
              <a:rPr lang="en-US" altLang="zh-CN" sz="1400" b="1" dirty="0">
                <a:solidFill>
                  <a:srgbClr val="E845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V</a:t>
            </a:r>
            <a:r>
              <a:rPr lang="zh-CN" altLang="en-US" sz="1400" b="1" dirty="0">
                <a:solidFill>
                  <a:srgbClr val="E845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（企业官方账号）总教</a:t>
            </a:r>
            <a:r>
              <a:rPr lang="zh-CN" altLang="en-US" sz="1400" b="1" dirty="0" smtClean="0">
                <a:solidFill>
                  <a:srgbClr val="E845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头”</a:t>
            </a:r>
            <a:endParaRPr lang="zh-CN" altLang="en-US" sz="1400" b="1" dirty="0">
              <a:solidFill>
                <a:srgbClr val="E8454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899" y="3106141"/>
            <a:ext cx="2341724" cy="30207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7623" y="3106140"/>
            <a:ext cx="2355369" cy="28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7" y="939970"/>
            <a:ext cx="3684158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故宫销售模型影响因素案例分析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719" y="1899088"/>
            <a:ext cx="2564368" cy="49632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133245" y="2853472"/>
            <a:ext cx="9748050" cy="3562947"/>
            <a:chOff x="1400808" y="1584097"/>
            <a:chExt cx="10890796" cy="3980107"/>
          </a:xfrm>
        </p:grpSpPr>
        <p:sp>
          <p:nvSpPr>
            <p:cNvPr id="16" name="矩形 15"/>
            <p:cNvSpPr/>
            <p:nvPr/>
          </p:nvSpPr>
          <p:spPr>
            <a:xfrm>
              <a:off x="5132876" y="1897567"/>
              <a:ext cx="1237884" cy="722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8"/>
              <a:r>
                <a:rPr lang="zh-CN" altLang="en-US" sz="3600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流量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850235" y="1897567"/>
              <a:ext cx="1753668" cy="722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8"/>
              <a:r>
                <a:rPr lang="zh-CN" altLang="en-US" sz="3600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转化率</a:t>
              </a:r>
              <a:endParaRPr lang="en-US" altLang="zh-CN" sz="3600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等于号 7"/>
            <p:cNvSpPr/>
            <p:nvPr/>
          </p:nvSpPr>
          <p:spPr>
            <a:xfrm>
              <a:off x="3821999" y="2001445"/>
              <a:ext cx="660060" cy="486921"/>
            </a:xfrm>
            <a:prstGeom prst="mathEqual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black"/>
                </a:solidFill>
              </a:endParaRPr>
            </a:p>
          </p:txBody>
        </p:sp>
        <p:sp>
          <p:nvSpPr>
            <p:cNvPr id="19" name="乘号 8"/>
            <p:cNvSpPr/>
            <p:nvPr/>
          </p:nvSpPr>
          <p:spPr>
            <a:xfrm>
              <a:off x="7301778" y="2002366"/>
              <a:ext cx="658799" cy="486000"/>
            </a:xfrm>
            <a:prstGeom prst="mathMultiply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400808" y="1584097"/>
              <a:ext cx="9971352" cy="1340841"/>
            </a:xfrm>
            <a:prstGeom prst="rect">
              <a:avLst/>
            </a:prstGeom>
            <a:noFill/>
            <a:ln w="28575">
              <a:solidFill>
                <a:srgbClr val="A6A6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  <p:grpSp>
          <p:nvGrpSpPr>
            <p:cNvPr id="21" name="组合 10"/>
            <p:cNvGrpSpPr/>
            <p:nvPr/>
          </p:nvGrpSpPr>
          <p:grpSpPr>
            <a:xfrm>
              <a:off x="3859024" y="2967847"/>
              <a:ext cx="6637756" cy="2596357"/>
              <a:chOff x="3487591" y="2525239"/>
              <a:chExt cx="6637756" cy="2596357"/>
            </a:xfrm>
          </p:grpSpPr>
          <p:sp>
            <p:nvSpPr>
              <p:cNvPr id="31" name="下箭头 30"/>
              <p:cNvSpPr/>
              <p:nvPr/>
            </p:nvSpPr>
            <p:spPr>
              <a:xfrm rot="1615529">
                <a:off x="4607442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717070" y="3217951"/>
                <a:ext cx="1424438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免费流量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579315" y="3217951"/>
                <a:ext cx="1424438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付费流量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87591" y="4551970"/>
                <a:ext cx="1765436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牌为主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413242" y="4551970"/>
                <a:ext cx="1765439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下箭头 41"/>
              <p:cNvSpPr/>
              <p:nvPr/>
            </p:nvSpPr>
            <p:spPr>
              <a:xfrm rot="19984471" flipH="1">
                <a:off x="5591509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下箭头 42"/>
              <p:cNvSpPr/>
              <p:nvPr/>
            </p:nvSpPr>
            <p:spPr>
              <a:xfrm rot="1615529">
                <a:off x="8821429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下箭头 43"/>
              <p:cNvSpPr/>
              <p:nvPr/>
            </p:nvSpPr>
            <p:spPr>
              <a:xfrm rot="19984471" flipH="1">
                <a:off x="9805496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组合 2"/>
            <p:cNvGrpSpPr/>
            <p:nvPr/>
          </p:nvGrpSpPr>
          <p:grpSpPr>
            <a:xfrm>
              <a:off x="4800722" y="3660558"/>
              <a:ext cx="7490882" cy="1903646"/>
              <a:chOff x="3050356" y="3217950"/>
              <a:chExt cx="7490882" cy="190364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926081" y="3217950"/>
                <a:ext cx="1983831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186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价格驱动要素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127615" y="3217950"/>
                <a:ext cx="2413623" cy="689548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1867" b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</a:t>
                </a:r>
                <a:r>
                  <a:rPr lang="zh-CN" altLang="en-US" sz="1867" b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需求驱动要素</a:t>
                </a:r>
                <a:endPara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" name="直接箭头连接符 29"/>
              <p:cNvCxnSpPr/>
              <p:nvPr/>
            </p:nvCxnSpPr>
            <p:spPr>
              <a:xfrm>
                <a:off x="9030745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/>
              <p:cNvSpPr/>
              <p:nvPr/>
            </p:nvSpPr>
            <p:spPr>
              <a:xfrm>
                <a:off x="5976317" y="4551970"/>
                <a:ext cx="1763725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976909" y="4551970"/>
                <a:ext cx="2071413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牌</a:t>
                </a:r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为主</a:t>
                </a:r>
              </a:p>
            </p:txBody>
          </p:sp>
          <p:cxnSp>
            <p:nvCxnSpPr>
              <p:cNvPr id="39" name="直接箭头连接符 29"/>
              <p:cNvCxnSpPr/>
              <p:nvPr/>
            </p:nvCxnSpPr>
            <p:spPr>
              <a:xfrm>
                <a:off x="6917996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29"/>
              <p:cNvCxnSpPr/>
              <p:nvPr/>
            </p:nvCxnSpPr>
            <p:spPr>
              <a:xfrm>
                <a:off x="4886077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29"/>
              <p:cNvCxnSpPr/>
              <p:nvPr/>
            </p:nvCxnSpPr>
            <p:spPr>
              <a:xfrm>
                <a:off x="3050356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矩形 34"/>
          <p:cNvSpPr/>
          <p:nvPr/>
        </p:nvSpPr>
        <p:spPr>
          <a:xfrm>
            <a:off x="2332774" y="3134079"/>
            <a:ext cx="2031287" cy="646309"/>
          </a:xfrm>
          <a:prstGeom prst="rect">
            <a:avLst/>
          </a:prstGeom>
        </p:spPr>
        <p:txBody>
          <a:bodyPr wrap="none" lIns="91421" tIns="45709" rIns="91421" bIns="45709">
            <a:spAutoFit/>
          </a:bodyPr>
          <a:lstStyle/>
          <a:p>
            <a:pPr defTabSz="914088"/>
            <a:r>
              <a:rPr lang="zh-CN" altLang="en-US" sz="3600" b="1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销售增长</a:t>
            </a:r>
            <a:endParaRPr lang="en-US" altLang="zh-CN" sz="3200" b="1" dirty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6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7" y="939970"/>
            <a:ext cx="1119353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海尔案例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133245" y="2751677"/>
            <a:ext cx="9429978" cy="3533574"/>
            <a:chOff x="1263252" y="1616911"/>
            <a:chExt cx="10535436" cy="3947293"/>
          </a:xfrm>
        </p:grpSpPr>
        <p:sp>
          <p:nvSpPr>
            <p:cNvPr id="16" name="矩形 15"/>
            <p:cNvSpPr/>
            <p:nvPr/>
          </p:nvSpPr>
          <p:spPr>
            <a:xfrm>
              <a:off x="5132876" y="1897567"/>
              <a:ext cx="1237884" cy="722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8"/>
              <a:r>
                <a:rPr lang="zh-CN" altLang="en-US" sz="3600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流量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850235" y="1897567"/>
              <a:ext cx="1753668" cy="722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8"/>
              <a:r>
                <a:rPr lang="zh-CN" altLang="en-US" sz="3600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转化率</a:t>
              </a:r>
              <a:endParaRPr lang="en-US" altLang="zh-CN" sz="3600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等于号 7"/>
            <p:cNvSpPr/>
            <p:nvPr/>
          </p:nvSpPr>
          <p:spPr>
            <a:xfrm>
              <a:off x="3821999" y="2001445"/>
              <a:ext cx="660060" cy="486921"/>
            </a:xfrm>
            <a:prstGeom prst="mathEqual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black"/>
                </a:solidFill>
              </a:endParaRPr>
            </a:p>
          </p:txBody>
        </p:sp>
        <p:sp>
          <p:nvSpPr>
            <p:cNvPr id="19" name="乘号 8"/>
            <p:cNvSpPr/>
            <p:nvPr/>
          </p:nvSpPr>
          <p:spPr>
            <a:xfrm>
              <a:off x="7301778" y="2002366"/>
              <a:ext cx="658799" cy="486000"/>
            </a:xfrm>
            <a:prstGeom prst="mathMultiply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63252" y="1616911"/>
              <a:ext cx="10108909" cy="1262463"/>
            </a:xfrm>
            <a:prstGeom prst="rect">
              <a:avLst/>
            </a:prstGeom>
            <a:noFill/>
            <a:ln w="28575">
              <a:solidFill>
                <a:srgbClr val="A6A6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  <p:grpSp>
          <p:nvGrpSpPr>
            <p:cNvPr id="21" name="组合 10"/>
            <p:cNvGrpSpPr/>
            <p:nvPr/>
          </p:nvGrpSpPr>
          <p:grpSpPr>
            <a:xfrm>
              <a:off x="3859024" y="2967847"/>
              <a:ext cx="6637756" cy="2596357"/>
              <a:chOff x="3487591" y="2525239"/>
              <a:chExt cx="6637756" cy="2596357"/>
            </a:xfrm>
          </p:grpSpPr>
          <p:sp>
            <p:nvSpPr>
              <p:cNvPr id="31" name="下箭头 30"/>
              <p:cNvSpPr/>
              <p:nvPr/>
            </p:nvSpPr>
            <p:spPr>
              <a:xfrm rot="1615529">
                <a:off x="4607442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717070" y="3217951"/>
                <a:ext cx="1424438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免费流量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579315" y="3217951"/>
                <a:ext cx="1424438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付费流量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87591" y="4551970"/>
                <a:ext cx="1765436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牌</a:t>
                </a:r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413242" y="4551970"/>
                <a:ext cx="1765439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</a:t>
                </a:r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下箭头 41"/>
              <p:cNvSpPr/>
              <p:nvPr/>
            </p:nvSpPr>
            <p:spPr>
              <a:xfrm rot="19984471" flipH="1">
                <a:off x="5591509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下箭头 42"/>
              <p:cNvSpPr/>
              <p:nvPr/>
            </p:nvSpPr>
            <p:spPr>
              <a:xfrm rot="1615529">
                <a:off x="8821429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下箭头 43"/>
              <p:cNvSpPr/>
              <p:nvPr/>
            </p:nvSpPr>
            <p:spPr>
              <a:xfrm rot="19984471" flipH="1">
                <a:off x="9805496" y="2525239"/>
                <a:ext cx="319851" cy="655850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组合 2"/>
            <p:cNvGrpSpPr/>
            <p:nvPr/>
          </p:nvGrpSpPr>
          <p:grpSpPr>
            <a:xfrm>
              <a:off x="4800722" y="3660558"/>
              <a:ext cx="6997966" cy="1903646"/>
              <a:chOff x="3050356" y="3217950"/>
              <a:chExt cx="6997966" cy="190364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926081" y="3217950"/>
                <a:ext cx="1983831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186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价格驱动要素</a:t>
                </a:r>
              </a:p>
            </p:txBody>
          </p:sp>
          <p:cxnSp>
            <p:nvCxnSpPr>
              <p:cNvPr id="28" name="直接箭头连接符 29"/>
              <p:cNvCxnSpPr/>
              <p:nvPr/>
            </p:nvCxnSpPr>
            <p:spPr>
              <a:xfrm>
                <a:off x="9030745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/>
              <p:cNvSpPr/>
              <p:nvPr/>
            </p:nvSpPr>
            <p:spPr>
              <a:xfrm>
                <a:off x="5976317" y="4551970"/>
                <a:ext cx="1763725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</a:t>
                </a:r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976909" y="4551970"/>
                <a:ext cx="2071413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箭头连接符 29"/>
              <p:cNvCxnSpPr/>
              <p:nvPr/>
            </p:nvCxnSpPr>
            <p:spPr>
              <a:xfrm>
                <a:off x="6917996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29"/>
              <p:cNvCxnSpPr/>
              <p:nvPr/>
            </p:nvCxnSpPr>
            <p:spPr>
              <a:xfrm>
                <a:off x="4886077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29"/>
              <p:cNvCxnSpPr/>
              <p:nvPr/>
            </p:nvCxnSpPr>
            <p:spPr>
              <a:xfrm>
                <a:off x="3050356" y="3967457"/>
                <a:ext cx="0" cy="524551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1042" t="28488" r="20855" b="33138"/>
          <a:stretch/>
        </p:blipFill>
        <p:spPr>
          <a:xfrm>
            <a:off x="1026049" y="2035736"/>
            <a:ext cx="1230319" cy="437168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9808894" y="4560953"/>
            <a:ext cx="2160367" cy="61727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8"/>
            <a:r>
              <a:rPr lang="zh-CN" altLang="en-US" sz="1867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867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需求驱动要素</a:t>
            </a:r>
            <a:endParaRPr lang="zh-CN" altLang="en-US" sz="1867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98211" y="2937965"/>
            <a:ext cx="2031287" cy="710940"/>
          </a:xfrm>
          <a:prstGeom prst="rect">
            <a:avLst/>
          </a:prstGeom>
        </p:spPr>
        <p:txBody>
          <a:bodyPr wrap="none" lIns="91421" tIns="45709" rIns="91421" bIns="45709">
            <a:spAutoFit/>
          </a:bodyPr>
          <a:lstStyle/>
          <a:p>
            <a:pPr defTabSz="914088"/>
            <a:r>
              <a:rPr lang="zh-CN" altLang="en-US" sz="3600" b="1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销售增长</a:t>
            </a:r>
            <a:endParaRPr lang="en-US" altLang="zh-CN" sz="3200" b="1" dirty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25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5715665" y="2526396"/>
            <a:ext cx="1042859" cy="1189187"/>
          </a:xfrm>
          <a:prstGeom prst="chevron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kumimoji="1" lang="zh-CN" altLang="en-US" sz="2400">
              <a:solidFill>
                <a:prstClr val="black"/>
              </a:solidFill>
            </a:endParaRPr>
          </a:p>
        </p:txBody>
      </p:sp>
      <p:grpSp>
        <p:nvGrpSpPr>
          <p:cNvPr id="2" name="组 18"/>
          <p:cNvGrpSpPr/>
          <p:nvPr/>
        </p:nvGrpSpPr>
        <p:grpSpPr>
          <a:xfrm>
            <a:off x="8389733" y="2504560"/>
            <a:ext cx="1400695" cy="1207496"/>
            <a:chOff x="1537974" y="-391885"/>
            <a:chExt cx="1090926" cy="940454"/>
          </a:xfrm>
        </p:grpSpPr>
        <p:grpSp>
          <p:nvGrpSpPr>
            <p:cNvPr id="3" name="组 5"/>
            <p:cNvGrpSpPr/>
            <p:nvPr/>
          </p:nvGrpSpPr>
          <p:grpSpPr>
            <a:xfrm>
              <a:off x="1537974" y="-391885"/>
              <a:ext cx="1090926" cy="940454"/>
              <a:chOff x="1240971" y="1386769"/>
              <a:chExt cx="1527918" cy="1317171"/>
            </a:xfrm>
          </p:grpSpPr>
          <p:sp>
            <p:nvSpPr>
              <p:cNvPr id="8" name="六边形 7"/>
              <p:cNvSpPr/>
              <p:nvPr/>
            </p:nvSpPr>
            <p:spPr>
              <a:xfrm rot="21181822">
                <a:off x="1240971" y="1386769"/>
                <a:ext cx="1527918" cy="1317171"/>
              </a:xfrm>
              <a:prstGeom prst="hexagon">
                <a:avLst/>
              </a:prstGeom>
              <a:solidFill>
                <a:srgbClr val="FF3F36">
                  <a:alpha val="4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六边形 8"/>
              <p:cNvSpPr/>
              <p:nvPr/>
            </p:nvSpPr>
            <p:spPr>
              <a:xfrm rot="19542287">
                <a:off x="1240971" y="1386769"/>
                <a:ext cx="1527918" cy="1317171"/>
              </a:xfrm>
              <a:prstGeom prst="hexagon">
                <a:avLst/>
              </a:prstGeom>
              <a:solidFill>
                <a:srgbClr val="FF3F36">
                  <a:alpha val="4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240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5008" y="-220211"/>
              <a:ext cx="616857" cy="616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组 21"/>
          <p:cNvGrpSpPr/>
          <p:nvPr/>
        </p:nvGrpSpPr>
        <p:grpSpPr>
          <a:xfrm>
            <a:off x="2378455" y="2504560"/>
            <a:ext cx="1400695" cy="1207496"/>
            <a:chOff x="4084183" y="-391885"/>
            <a:chExt cx="1090926" cy="940454"/>
          </a:xfrm>
        </p:grpSpPr>
        <p:grpSp>
          <p:nvGrpSpPr>
            <p:cNvPr id="6" name="组 12"/>
            <p:cNvGrpSpPr/>
            <p:nvPr/>
          </p:nvGrpSpPr>
          <p:grpSpPr>
            <a:xfrm>
              <a:off x="4084183" y="-391885"/>
              <a:ext cx="1090926" cy="940454"/>
              <a:chOff x="1240971" y="1386769"/>
              <a:chExt cx="1527918" cy="1317171"/>
            </a:xfrm>
            <a:solidFill>
              <a:srgbClr val="FF5D38">
                <a:alpha val="38000"/>
              </a:srgbClr>
            </a:solidFill>
          </p:grpSpPr>
          <p:sp>
            <p:nvSpPr>
              <p:cNvPr id="13" name="六边形 12"/>
              <p:cNvSpPr/>
              <p:nvPr/>
            </p:nvSpPr>
            <p:spPr>
              <a:xfrm rot="21181822">
                <a:off x="1240971" y="1386769"/>
                <a:ext cx="1527918" cy="131717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19542287">
                <a:off x="1240971" y="1386769"/>
                <a:ext cx="1527918" cy="131717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240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6352" y="-269126"/>
              <a:ext cx="566283" cy="56628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文本框 14"/>
          <p:cNvSpPr txBox="1"/>
          <p:nvPr/>
        </p:nvSpPr>
        <p:spPr>
          <a:xfrm>
            <a:off x="2515473" y="3900245"/>
            <a:ext cx="1107957" cy="646309"/>
          </a:xfrm>
          <a:prstGeom prst="rect">
            <a:avLst/>
          </a:prstGeom>
          <a:noFill/>
        </p:spPr>
        <p:txBody>
          <a:bodyPr wrap="none" lIns="91421" tIns="45709" rIns="91421" bIns="45709" rtlCol="0">
            <a:spAutoFit/>
          </a:bodyPr>
          <a:lstStyle/>
          <a:p>
            <a:pPr defTabSz="914088"/>
            <a:r>
              <a:rPr kumimoji="1"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78040" y="3935342"/>
            <a:ext cx="1107957" cy="646309"/>
          </a:xfrm>
          <a:prstGeom prst="rect">
            <a:avLst/>
          </a:prstGeom>
          <a:noFill/>
        </p:spPr>
        <p:txBody>
          <a:bodyPr wrap="none" lIns="91421" tIns="45709" rIns="91421" bIns="45709" rtlCol="0">
            <a:spAutoFit/>
          </a:bodyPr>
          <a:lstStyle/>
          <a:p>
            <a:pPr defTabSz="914088"/>
            <a:r>
              <a:rPr kumimoji="1" lang="zh-CN" altLang="en-US" sz="3600" b="1">
                <a:solidFill>
                  <a:prstClr val="black">
                    <a:lumMod val="75000"/>
                    <a:lumOff val="2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17187" y="4724406"/>
            <a:ext cx="2807004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我哪里好（杀毒快）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80216" y="4724406"/>
            <a:ext cx="2807004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为何选择我（更安全）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46519" y="5221530"/>
            <a:ext cx="2348343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产品富含维生素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2324" y="5221530"/>
            <a:ext cx="2919284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女生多吃维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更漂亮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6519" y="5743262"/>
            <a:ext cx="2348343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光学镜片，厚度变薄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57796" y="5783366"/>
            <a:ext cx="2348343" cy="338532"/>
          </a:xfrm>
          <a:prstGeom prst="rect">
            <a:avLst/>
          </a:prstGeom>
          <a:noFill/>
        </p:spPr>
        <p:txBody>
          <a:bodyPr wrap="square" lIns="91421" tIns="45709" rIns="91421" bIns="45709" rtlCol="0">
            <a:spAutoFit/>
          </a:bodyPr>
          <a:lstStyle/>
          <a:p>
            <a:pPr algn="ctr" defTabSz="914088"/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从玻璃盖到没有压痕</a:t>
            </a: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647066" y="939972"/>
            <a:ext cx="4453600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你是否拥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有把产品变品牌的底层能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力？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6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20" grpId="0" build="allAtOnce"/>
      <p:bldP spid="21" grpId="0" build="allAtOnce"/>
      <p:bldP spid="22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506" y="5023479"/>
            <a:ext cx="11010507" cy="400087"/>
          </a:xfrm>
          <a:prstGeom prst="rect">
            <a:avLst/>
          </a:prstGeom>
          <a:solidFill>
            <a:srgbClr val="E8454A"/>
          </a:solidFill>
        </p:spPr>
        <p:txBody>
          <a:bodyPr wrap="square" lIns="91421" tIns="45709" rIns="91421" bIns="45709" anchor="ctr">
            <a:spAutoFit/>
          </a:bodyPr>
          <a:lstStyle/>
          <a:p>
            <a:pPr algn="ctr" defTabSz="914088"/>
            <a:r>
              <a:rPr lang="zh-CN" altLang="en-US" sz="20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清晰区别于其他竞争对手，深刻影响甚至打动受众，进而形成购买偏好和忠诚</a:t>
            </a:r>
            <a:endParaRPr lang="en-US" altLang="zh-CN" sz="24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974513" y="3145907"/>
            <a:ext cx="1976628" cy="933605"/>
          </a:xfrm>
          <a:prstGeom prst="rect">
            <a:avLst/>
          </a:prstGeom>
          <a:noFill/>
        </p:spPr>
        <p:txBody>
          <a:bodyPr wrap="square" lIns="91393" tIns="45696" rIns="91393" bIns="45696" rtlCol="0">
            <a:spAutoFit/>
          </a:bodyPr>
          <a:lstStyle/>
          <a:p>
            <a:pPr defTabSz="914088"/>
            <a:r>
              <a:rPr lang="zh-CN" altLang="en-US" sz="5467" b="1" dirty="0">
                <a:solidFill>
                  <a:srgbClr val="E8454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000" b="1" dirty="0">
                <a:solidFill>
                  <a:srgbClr val="E8454A"/>
                </a:solidFill>
                <a:latin typeface="微软雅黑" pitchFamily="34" charset="-122"/>
                <a:ea typeface="微软雅黑" pitchFamily="34" charset="-122"/>
              </a:rPr>
              <a:t>我是谁</a:t>
            </a:r>
          </a:p>
        </p:txBody>
      </p:sp>
      <p:sp>
        <p:nvSpPr>
          <p:cNvPr id="25" name="TextBox 8"/>
          <p:cNvSpPr txBox="1"/>
          <p:nvPr/>
        </p:nvSpPr>
        <p:spPr>
          <a:xfrm>
            <a:off x="4780527" y="3278769"/>
            <a:ext cx="2376491" cy="707838"/>
          </a:xfrm>
          <a:prstGeom prst="rect">
            <a:avLst/>
          </a:prstGeom>
          <a:noFill/>
        </p:spPr>
        <p:txBody>
          <a:bodyPr wrap="square" lIns="91393" tIns="45696" rIns="91393" bIns="45696" rtlCol="0">
            <a:spAutoFit/>
          </a:bodyPr>
          <a:lstStyle/>
          <a:p>
            <a:pPr defTabSz="914088"/>
            <a:r>
              <a:rPr lang="zh-CN" altLang="en-US" sz="4000" b="1" dirty="0">
                <a:solidFill>
                  <a:srgbClr val="E8454A"/>
                </a:solidFill>
                <a:latin typeface="微软雅黑" pitchFamily="34" charset="-122"/>
                <a:ea typeface="微软雅黑" pitchFamily="34" charset="-122"/>
              </a:rPr>
              <a:t>为何选我</a:t>
            </a:r>
          </a:p>
        </p:txBody>
      </p:sp>
      <p:sp>
        <p:nvSpPr>
          <p:cNvPr id="26" name="TextBox 9"/>
          <p:cNvSpPr txBox="1"/>
          <p:nvPr/>
        </p:nvSpPr>
        <p:spPr>
          <a:xfrm>
            <a:off x="9078383" y="3278768"/>
            <a:ext cx="2750016" cy="707838"/>
          </a:xfrm>
          <a:prstGeom prst="rect">
            <a:avLst/>
          </a:prstGeom>
          <a:noFill/>
        </p:spPr>
        <p:txBody>
          <a:bodyPr wrap="square" lIns="91393" tIns="45696" rIns="91393" bIns="45696" rtlCol="0">
            <a:spAutoFit/>
          </a:bodyPr>
          <a:lstStyle/>
          <a:p>
            <a:pPr defTabSz="914088"/>
            <a:r>
              <a:rPr lang="zh-CN" altLang="en-US" sz="4000" b="1" dirty="0">
                <a:solidFill>
                  <a:srgbClr val="E8454A"/>
                </a:solidFill>
                <a:latin typeface="微软雅黑" pitchFamily="34" charset="-122"/>
                <a:ea typeface="微软雅黑" pitchFamily="34" charset="-122"/>
              </a:rPr>
              <a:t>因何重要</a:t>
            </a:r>
          </a:p>
        </p:txBody>
      </p:sp>
      <p:cxnSp>
        <p:nvCxnSpPr>
          <p:cNvPr id="27" name="直接连接符 14"/>
          <p:cNvCxnSpPr/>
          <p:nvPr/>
        </p:nvCxnSpPr>
        <p:spPr>
          <a:xfrm>
            <a:off x="615506" y="4105717"/>
            <a:ext cx="2859265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5"/>
          <p:cNvCxnSpPr/>
          <p:nvPr/>
        </p:nvCxnSpPr>
        <p:spPr>
          <a:xfrm>
            <a:off x="4492884" y="4107259"/>
            <a:ext cx="285802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16"/>
          <p:cNvCxnSpPr/>
          <p:nvPr/>
        </p:nvCxnSpPr>
        <p:spPr>
          <a:xfrm>
            <a:off x="8655035" y="4081179"/>
            <a:ext cx="285802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7"/>
          <p:cNvSpPr txBox="1"/>
          <p:nvPr/>
        </p:nvSpPr>
        <p:spPr>
          <a:xfrm>
            <a:off x="859318" y="4215538"/>
            <a:ext cx="2563249" cy="400061"/>
          </a:xfrm>
          <a:prstGeom prst="rect">
            <a:avLst/>
          </a:prstGeom>
          <a:noFill/>
        </p:spPr>
        <p:txBody>
          <a:bodyPr wrap="square" lIns="91393" tIns="45696" rIns="91393" bIns="45696" rtlCol="0">
            <a:spAutoFit/>
          </a:bodyPr>
          <a:lstStyle/>
          <a:p>
            <a:pPr defTabSz="914088"/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卖什么产品或服务？</a:t>
            </a:r>
          </a:p>
        </p:txBody>
      </p:sp>
      <p:sp>
        <p:nvSpPr>
          <p:cNvPr id="31" name="TextBox 18"/>
          <p:cNvSpPr txBox="1"/>
          <p:nvPr/>
        </p:nvSpPr>
        <p:spPr>
          <a:xfrm>
            <a:off x="8949816" y="4065637"/>
            <a:ext cx="2563249" cy="707838"/>
          </a:xfrm>
          <a:prstGeom prst="rect">
            <a:avLst/>
          </a:prstGeom>
          <a:noFill/>
        </p:spPr>
        <p:txBody>
          <a:bodyPr wrap="square" lIns="91393" tIns="45696" rIns="91393" bIns="45696" rtlCol="0">
            <a:spAutoFit/>
          </a:bodyPr>
          <a:lstStyle/>
          <a:p>
            <a:pPr defTabSz="914088"/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如果世界失去了我，</a:t>
            </a:r>
          </a:p>
          <a:p>
            <a:pPr defTabSz="914088"/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将会失去什么意义？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4494113" y="4215538"/>
            <a:ext cx="2871096" cy="400061"/>
          </a:xfrm>
          <a:prstGeom prst="rect">
            <a:avLst/>
          </a:prstGeom>
          <a:noFill/>
        </p:spPr>
        <p:txBody>
          <a:bodyPr wrap="square" lIns="91393" tIns="45696" rIns="91393" bIns="45696" rtlCol="0">
            <a:spAutoFit/>
          </a:bodyPr>
          <a:lstStyle/>
          <a:p>
            <a:pPr defTabSz="914088"/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什么理由让我与众不同？</a:t>
            </a:r>
          </a:p>
        </p:txBody>
      </p:sp>
      <p:sp>
        <p:nvSpPr>
          <p:cNvPr id="3" name="椭圆 2"/>
          <p:cNvSpPr/>
          <p:nvPr/>
        </p:nvSpPr>
        <p:spPr>
          <a:xfrm>
            <a:off x="1577151" y="2467094"/>
            <a:ext cx="773219" cy="773319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647067" y="939972"/>
            <a:ext cx="2401756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从这三点开始思考：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496650" y="2467094"/>
            <a:ext cx="773219" cy="773319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691469" y="2505450"/>
            <a:ext cx="773219" cy="773319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加号 12"/>
          <p:cNvSpPr/>
          <p:nvPr/>
        </p:nvSpPr>
        <p:spPr>
          <a:xfrm>
            <a:off x="3279928" y="3192839"/>
            <a:ext cx="898209" cy="876328"/>
          </a:xfrm>
          <a:prstGeom prst="mathPlus">
            <a:avLst/>
          </a:prstGeom>
          <a:solidFill>
            <a:srgbClr val="E84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white"/>
              </a:solidFill>
            </a:endParaRPr>
          </a:p>
        </p:txBody>
      </p:sp>
      <p:sp>
        <p:nvSpPr>
          <p:cNvPr id="37" name="加号 36"/>
          <p:cNvSpPr/>
          <p:nvPr/>
        </p:nvSpPr>
        <p:spPr>
          <a:xfrm>
            <a:off x="7485804" y="3192839"/>
            <a:ext cx="898209" cy="876328"/>
          </a:xfrm>
          <a:prstGeom prst="mathPlus">
            <a:avLst/>
          </a:prstGeom>
          <a:solidFill>
            <a:srgbClr val="E84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1724" y="3043851"/>
            <a:ext cx="9338734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61" rIns="60961">
            <a:spAutoFit/>
          </a:bodyPr>
          <a:lstStyle/>
          <a:p>
            <a:r>
              <a:rPr lang="zh-CN" altLang="en-US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如何站在老板</a:t>
            </a:r>
            <a:r>
              <a:rPr lang="zh-CN" altLang="en-US" sz="3733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视角做好</a:t>
            </a:r>
            <a:r>
              <a:rPr lang="zh-CN" altLang="en-US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品牌战略思考</a:t>
            </a:r>
            <a:endParaRPr lang="en-US" altLang="zh-CN" sz="37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0" y="0"/>
            <a:ext cx="7818096" cy="6858000"/>
            <a:chOff x="0" y="0"/>
            <a:chExt cx="7818096" cy="6858000"/>
          </a:xfrm>
        </p:grpSpPr>
        <p:grpSp>
          <p:nvGrpSpPr>
            <p:cNvPr id="9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11" name="三角形 10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2" name="三角形 11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3" name="三角形 12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ChangeArrowheads="1"/>
          </p:cNvSpPr>
          <p:nvPr/>
        </p:nvSpPr>
        <p:spPr bwMode="auto">
          <a:xfrm>
            <a:off x="691115" y="930893"/>
            <a:ext cx="3427698" cy="37045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74" tIns="46274" rIns="46274" bIns="46274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回想我们经常遇到的职场问题</a:t>
            </a:r>
          </a:p>
        </p:txBody>
      </p:sp>
      <p:pic>
        <p:nvPicPr>
          <p:cNvPr id="819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339" y="3679748"/>
            <a:ext cx="4612910" cy="307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文本框 2"/>
          <p:cNvSpPr txBox="1">
            <a:spLocks noChangeArrowheads="1"/>
          </p:cNvSpPr>
          <p:nvPr/>
        </p:nvSpPr>
        <p:spPr bwMode="auto">
          <a:xfrm>
            <a:off x="1263819" y="1853628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800">
                <a:latin typeface="微软雅黑" charset="-122"/>
                <a:ea typeface="微软雅黑" charset="-122"/>
              </a:rPr>
              <a:t>PR</a:t>
            </a:r>
            <a:r>
              <a:rPr lang="zh-CN" altLang="en-US" sz="1800">
                <a:latin typeface="微软雅黑" charset="-122"/>
                <a:ea typeface="微软雅黑" charset="-122"/>
              </a:rPr>
              <a:t>活动</a:t>
            </a:r>
          </a:p>
        </p:txBody>
      </p:sp>
      <p:sp>
        <p:nvSpPr>
          <p:cNvPr id="8197" name="文本框 5"/>
          <p:cNvSpPr txBox="1">
            <a:spLocks noChangeArrowheads="1"/>
          </p:cNvSpPr>
          <p:nvPr/>
        </p:nvSpPr>
        <p:spPr bwMode="auto">
          <a:xfrm>
            <a:off x="2594792" y="2372052"/>
            <a:ext cx="23339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微信运营</a:t>
            </a:r>
          </a:p>
        </p:txBody>
      </p:sp>
      <p:sp>
        <p:nvSpPr>
          <p:cNvPr id="8198" name="文本框 6"/>
          <p:cNvSpPr txBox="1">
            <a:spLocks noChangeArrowheads="1"/>
          </p:cNvSpPr>
          <p:nvPr/>
        </p:nvSpPr>
        <p:spPr bwMode="auto">
          <a:xfrm>
            <a:off x="1119930" y="2702150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新闻稿</a:t>
            </a:r>
          </a:p>
        </p:txBody>
      </p:sp>
      <p:sp>
        <p:nvSpPr>
          <p:cNvPr id="8199" name="文本框 7"/>
          <p:cNvSpPr txBox="1">
            <a:spLocks noChangeArrowheads="1"/>
          </p:cNvSpPr>
          <p:nvPr/>
        </p:nvSpPr>
        <p:spPr bwMode="auto">
          <a:xfrm>
            <a:off x="2431858" y="2869314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广告</a:t>
            </a:r>
          </a:p>
        </p:txBody>
      </p:sp>
      <p:sp>
        <p:nvSpPr>
          <p:cNvPr id="8200" name="文本框 8"/>
          <p:cNvSpPr txBox="1">
            <a:spLocks noChangeArrowheads="1"/>
          </p:cNvSpPr>
          <p:nvPr/>
        </p:nvSpPr>
        <p:spPr bwMode="auto">
          <a:xfrm>
            <a:off x="1014130" y="3212108"/>
            <a:ext cx="23339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海报</a:t>
            </a:r>
          </a:p>
        </p:txBody>
      </p:sp>
      <p:sp>
        <p:nvSpPr>
          <p:cNvPr id="8201" name="文本框 9"/>
          <p:cNvSpPr txBox="1">
            <a:spLocks noChangeArrowheads="1"/>
          </p:cNvSpPr>
          <p:nvPr/>
        </p:nvSpPr>
        <p:spPr bwMode="auto">
          <a:xfrm>
            <a:off x="3500447" y="1902297"/>
            <a:ext cx="23318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800">
                <a:latin typeface="微软雅黑" charset="-122"/>
                <a:ea typeface="微软雅黑" charset="-122"/>
              </a:rPr>
              <a:t>Logo</a:t>
            </a:r>
            <a:endParaRPr lang="zh-CN" altLang="en-US" sz="1800">
              <a:latin typeface="微软雅黑" charset="-122"/>
              <a:ea typeface="微软雅黑" charset="-122"/>
            </a:endParaRPr>
          </a:p>
        </p:txBody>
      </p:sp>
      <p:sp>
        <p:nvSpPr>
          <p:cNvPr id="8202" name="文本框 10"/>
          <p:cNvSpPr txBox="1">
            <a:spLocks noChangeArrowheads="1"/>
          </p:cNvSpPr>
          <p:nvPr/>
        </p:nvSpPr>
        <p:spPr bwMode="auto">
          <a:xfrm>
            <a:off x="2076368" y="3495654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微博运营</a:t>
            </a:r>
          </a:p>
        </p:txBody>
      </p:sp>
      <p:sp>
        <p:nvSpPr>
          <p:cNvPr id="8203" name="文本框 11"/>
          <p:cNvSpPr txBox="1">
            <a:spLocks noChangeArrowheads="1"/>
          </p:cNvSpPr>
          <p:nvPr/>
        </p:nvSpPr>
        <p:spPr bwMode="auto">
          <a:xfrm>
            <a:off x="3470822" y="2888359"/>
            <a:ext cx="23360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春节</a:t>
            </a:r>
            <a:r>
              <a:rPr lang="en-US" altLang="zh-CN" sz="1800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1800" dirty="0">
                <a:latin typeface="微软雅黑" charset="-122"/>
                <a:ea typeface="微软雅黑" charset="-122"/>
              </a:rPr>
              <a:t>端午节</a:t>
            </a:r>
            <a:r>
              <a:rPr lang="en-US" altLang="zh-CN" sz="1800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1800" dirty="0">
                <a:latin typeface="微软雅黑" charset="-122"/>
                <a:ea typeface="微软雅黑" charset="-122"/>
              </a:rPr>
              <a:t>中秋节节日策划</a:t>
            </a:r>
          </a:p>
        </p:txBody>
      </p:sp>
      <p:sp>
        <p:nvSpPr>
          <p:cNvPr id="8204" name="文本框 12"/>
          <p:cNvSpPr txBox="1">
            <a:spLocks noChangeArrowheads="1"/>
          </p:cNvSpPr>
          <p:nvPr/>
        </p:nvSpPr>
        <p:spPr bwMode="auto">
          <a:xfrm>
            <a:off x="2245650" y="4038956"/>
            <a:ext cx="1908644" cy="35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733" dirty="0">
                <a:latin typeface="微软雅黑" charset="-122"/>
                <a:ea typeface="微软雅黑" charset="-122"/>
              </a:rPr>
              <a:t>……</a:t>
            </a:r>
            <a:endParaRPr lang="zh-CN" altLang="en-US" sz="1733" dirty="0">
              <a:latin typeface="微软雅黑" charset="-122"/>
              <a:ea typeface="微软雅黑" charset="-122"/>
            </a:endParaRPr>
          </a:p>
        </p:txBody>
      </p:sp>
      <p:sp>
        <p:nvSpPr>
          <p:cNvPr id="8205" name="文本框 3"/>
          <p:cNvSpPr txBox="1">
            <a:spLocks noChangeArrowheads="1"/>
          </p:cNvSpPr>
          <p:nvPr/>
        </p:nvSpPr>
        <p:spPr bwMode="auto">
          <a:xfrm>
            <a:off x="324309" y="4608341"/>
            <a:ext cx="4868948" cy="95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1733" dirty="0">
                <a:latin typeface="微软雅黑" charset="-122"/>
                <a:ea typeface="微软雅黑" charset="-122"/>
              </a:rPr>
              <a:t>从细碎工作入手，永远在追赶老板</a:t>
            </a:r>
            <a:r>
              <a:rPr lang="en-US" altLang="zh-CN" sz="1733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1733" dirty="0">
                <a:latin typeface="微软雅黑" charset="-122"/>
                <a:ea typeface="微软雅黑" charset="-122"/>
              </a:rPr>
              <a:t>客户的节奏</a:t>
            </a:r>
            <a:endParaRPr lang="en-US" altLang="zh-CN" sz="1733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2000" b="1" dirty="0">
                <a:solidFill>
                  <a:srgbClr val="E8314A"/>
                </a:solidFill>
                <a:latin typeface="微软雅黑" charset="-122"/>
                <a:ea typeface="微软雅黑" charset="-122"/>
              </a:rPr>
              <a:t>又累又挫败</a:t>
            </a:r>
          </a:p>
        </p:txBody>
      </p:sp>
      <p:sp>
        <p:nvSpPr>
          <p:cNvPr id="8206" name="圆角矩形 4"/>
          <p:cNvSpPr>
            <a:spLocks noChangeArrowheads="1"/>
          </p:cNvSpPr>
          <p:nvPr/>
        </p:nvSpPr>
        <p:spPr bwMode="auto">
          <a:xfrm>
            <a:off x="1877463" y="5865590"/>
            <a:ext cx="1707624" cy="488800"/>
          </a:xfrm>
          <a:prstGeom prst="roundRect">
            <a:avLst>
              <a:gd name="adj" fmla="val 16667"/>
            </a:avLst>
          </a:prstGeom>
          <a:solidFill>
            <a:srgbClr val="E831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1733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执行思维</a:t>
            </a:r>
          </a:p>
        </p:txBody>
      </p:sp>
      <p:sp>
        <p:nvSpPr>
          <p:cNvPr id="8207" name="文本框 15"/>
          <p:cNvSpPr txBox="1">
            <a:spLocks noChangeArrowheads="1"/>
          </p:cNvSpPr>
          <p:nvPr/>
        </p:nvSpPr>
        <p:spPr bwMode="auto">
          <a:xfrm>
            <a:off x="7438347" y="2251635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战略高度</a:t>
            </a:r>
          </a:p>
        </p:txBody>
      </p:sp>
      <p:sp>
        <p:nvSpPr>
          <p:cNvPr id="8208" name="文本框 16"/>
          <p:cNvSpPr txBox="1">
            <a:spLocks noChangeArrowheads="1"/>
          </p:cNvSpPr>
          <p:nvPr/>
        </p:nvSpPr>
        <p:spPr bwMode="auto">
          <a:xfrm>
            <a:off x="8432873" y="2748899"/>
            <a:ext cx="23339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年度计划</a:t>
            </a:r>
          </a:p>
        </p:txBody>
      </p:sp>
      <p:sp>
        <p:nvSpPr>
          <p:cNvPr id="8209" name="文本框 17"/>
          <p:cNvSpPr txBox="1">
            <a:spLocks noChangeArrowheads="1"/>
          </p:cNvSpPr>
          <p:nvPr/>
        </p:nvSpPr>
        <p:spPr bwMode="auto">
          <a:xfrm>
            <a:off x="7611860" y="3208073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品牌建设</a:t>
            </a:r>
          </a:p>
        </p:txBody>
      </p:sp>
      <p:sp>
        <p:nvSpPr>
          <p:cNvPr id="8210" name="文本框 20"/>
          <p:cNvSpPr txBox="1">
            <a:spLocks noChangeArrowheads="1"/>
          </p:cNvSpPr>
          <p:nvPr/>
        </p:nvSpPr>
        <p:spPr bwMode="auto">
          <a:xfrm>
            <a:off x="9509925" y="2336275"/>
            <a:ext cx="23339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市场计划</a:t>
            </a:r>
          </a:p>
        </p:txBody>
      </p:sp>
      <p:sp>
        <p:nvSpPr>
          <p:cNvPr id="8211" name="文本框 23"/>
          <p:cNvSpPr txBox="1">
            <a:spLocks noChangeArrowheads="1"/>
          </p:cNvSpPr>
          <p:nvPr/>
        </p:nvSpPr>
        <p:spPr bwMode="auto">
          <a:xfrm>
            <a:off x="8856076" y="3977401"/>
            <a:ext cx="2333964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2133">
                <a:latin typeface="微软雅黑" charset="-122"/>
                <a:ea typeface="微软雅黑" charset="-122"/>
              </a:rPr>
              <a:t>……</a:t>
            </a:r>
            <a:endParaRPr lang="zh-CN" altLang="en-US" sz="2133">
              <a:latin typeface="微软雅黑" charset="-122"/>
              <a:ea typeface="微软雅黑" charset="-122"/>
            </a:endParaRPr>
          </a:p>
        </p:txBody>
      </p:sp>
      <p:sp>
        <p:nvSpPr>
          <p:cNvPr id="8212" name="文本框 24"/>
          <p:cNvSpPr txBox="1">
            <a:spLocks noChangeArrowheads="1"/>
          </p:cNvSpPr>
          <p:nvPr/>
        </p:nvSpPr>
        <p:spPr bwMode="auto">
          <a:xfrm>
            <a:off x="6852212" y="4608341"/>
            <a:ext cx="4868947" cy="95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1733" dirty="0">
                <a:latin typeface="微软雅黑" charset="-122"/>
                <a:ea typeface="微软雅黑" charset="-122"/>
              </a:rPr>
              <a:t>从全局出发，用道理说服老板</a:t>
            </a:r>
            <a:r>
              <a:rPr lang="en-US" altLang="zh-CN" sz="1733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1733" dirty="0">
                <a:latin typeface="微软雅黑" charset="-122"/>
                <a:ea typeface="微软雅黑" charset="-122"/>
              </a:rPr>
              <a:t>客户</a:t>
            </a:r>
            <a:endParaRPr lang="en-US" altLang="zh-CN" sz="1733" dirty="0"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E8314A"/>
                </a:solidFill>
                <a:latin typeface="微软雅黑" charset="-122"/>
                <a:ea typeface="微软雅黑" charset="-122"/>
              </a:rPr>
              <a:t>不知如何做</a:t>
            </a:r>
          </a:p>
        </p:txBody>
      </p:sp>
      <p:sp>
        <p:nvSpPr>
          <p:cNvPr id="8213" name="圆角矩形 25"/>
          <p:cNvSpPr>
            <a:spLocks noChangeArrowheads="1"/>
          </p:cNvSpPr>
          <p:nvPr/>
        </p:nvSpPr>
        <p:spPr bwMode="auto">
          <a:xfrm>
            <a:off x="8466730" y="5865590"/>
            <a:ext cx="1707624" cy="488800"/>
          </a:xfrm>
          <a:prstGeom prst="roundRect">
            <a:avLst>
              <a:gd name="adj" fmla="val 16667"/>
            </a:avLst>
          </a:prstGeom>
          <a:solidFill>
            <a:srgbClr val="E831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1733">
                <a:solidFill>
                  <a:schemeClr val="bg1"/>
                </a:solidFill>
                <a:latin typeface="微软雅黑" charset="-122"/>
                <a:ea typeface="微软雅黑" charset="-122"/>
              </a:rPr>
              <a:t>老板思维</a:t>
            </a:r>
          </a:p>
        </p:txBody>
      </p:sp>
      <p:sp>
        <p:nvSpPr>
          <p:cNvPr id="8214" name="文本框 26"/>
          <p:cNvSpPr txBox="1">
            <a:spLocks noChangeArrowheads="1"/>
          </p:cNvSpPr>
          <p:nvPr/>
        </p:nvSpPr>
        <p:spPr bwMode="auto">
          <a:xfrm>
            <a:off x="9605145" y="3225001"/>
            <a:ext cx="2336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800">
                <a:latin typeface="微软雅黑" charset="-122"/>
                <a:ea typeface="微软雅黑" charset="-122"/>
              </a:rPr>
              <a:t>传播规划</a:t>
            </a:r>
          </a:p>
        </p:txBody>
      </p:sp>
    </p:spTree>
    <p:extLst>
      <p:ext uri="{BB962C8B-B14F-4D97-AF65-F5344CB8AC3E}">
        <p14:creationId xmlns:p14="http://schemas.microsoft.com/office/powerpoint/2010/main" val="9769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ChangeArrowheads="1"/>
          </p:cNvSpPr>
          <p:nvPr/>
        </p:nvSpPr>
        <p:spPr bwMode="auto">
          <a:xfrm>
            <a:off x="691296" y="953677"/>
            <a:ext cx="4453620" cy="37045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74" tIns="46274" rIns="46274" bIns="46274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不同思维下看待事物的角度就会有偏差</a:t>
            </a:r>
          </a:p>
        </p:txBody>
      </p:sp>
      <p:cxnSp>
        <p:nvCxnSpPr>
          <p:cNvPr id="10242" name="直接箭头连接符 6"/>
          <p:cNvCxnSpPr>
            <a:cxnSpLocks noChangeShapeType="1"/>
          </p:cNvCxnSpPr>
          <p:nvPr/>
        </p:nvCxnSpPr>
        <p:spPr bwMode="auto">
          <a:xfrm rot="16200000" flipH="1">
            <a:off x="2593734" y="4487007"/>
            <a:ext cx="1625098" cy="14811"/>
          </a:xfrm>
          <a:prstGeom prst="straightConnector1">
            <a:avLst/>
          </a:prstGeom>
          <a:noFill/>
          <a:ln w="57150">
            <a:solidFill>
              <a:srgbClr val="A6A6A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3" name="TextBox 7"/>
          <p:cNvSpPr txBox="1">
            <a:spLocks noChangeArrowheads="1"/>
          </p:cNvSpPr>
          <p:nvPr/>
        </p:nvSpPr>
        <p:spPr bwMode="auto">
          <a:xfrm>
            <a:off x="1238428" y="3796129"/>
            <a:ext cx="1479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E8314A"/>
                </a:solidFill>
                <a:latin typeface="微软雅黑" charset="-122"/>
                <a:ea typeface="微软雅黑" charset="-122"/>
              </a:rPr>
              <a:t>向下看</a:t>
            </a:r>
          </a:p>
        </p:txBody>
      </p:sp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9156550" y="3939459"/>
            <a:ext cx="1479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E8314A"/>
                </a:solidFill>
                <a:latin typeface="微软雅黑" charset="-122"/>
                <a:ea typeface="微软雅黑" charset="-122"/>
              </a:rPr>
              <a:t>向上看</a:t>
            </a:r>
          </a:p>
        </p:txBody>
      </p:sp>
      <p:cxnSp>
        <p:nvCxnSpPr>
          <p:cNvPr id="10245" name="直接箭头连接符 10"/>
          <p:cNvCxnSpPr>
            <a:cxnSpLocks noChangeShapeType="1"/>
          </p:cNvCxnSpPr>
          <p:nvPr/>
        </p:nvCxnSpPr>
        <p:spPr bwMode="auto">
          <a:xfrm flipV="1">
            <a:off x="8477310" y="1855745"/>
            <a:ext cx="0" cy="1720318"/>
          </a:xfrm>
          <a:prstGeom prst="straightConnector1">
            <a:avLst/>
          </a:prstGeom>
          <a:noFill/>
          <a:ln w="57150">
            <a:solidFill>
              <a:srgbClr val="A6A6A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6" name="文本框 12"/>
          <p:cNvSpPr txBox="1">
            <a:spLocks noChangeArrowheads="1"/>
          </p:cNvSpPr>
          <p:nvPr/>
        </p:nvSpPr>
        <p:spPr bwMode="auto">
          <a:xfrm>
            <a:off x="9008429" y="1083323"/>
            <a:ext cx="1908644" cy="269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战略目标</a:t>
            </a:r>
            <a:endParaRPr kumimoji="1"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愿景</a:t>
            </a:r>
            <a:r>
              <a:rPr kumimoji="1" lang="en-US" altLang="zh-CN" sz="1800" dirty="0">
                <a:latin typeface="微软雅黑" charset="-122"/>
                <a:ea typeface="微软雅黑" charset="-122"/>
              </a:rPr>
              <a:t>/</a:t>
            </a:r>
            <a:r>
              <a:rPr kumimoji="1" lang="zh-CN" altLang="en-US" sz="1800" dirty="0">
                <a:latin typeface="微软雅黑" charset="-122"/>
                <a:ea typeface="微软雅黑" charset="-122"/>
              </a:rPr>
              <a:t>价值观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定位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价值主张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标识语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eaLnBrk="1" hangingPunct="1">
              <a:buFont typeface="Arial" charset="0"/>
              <a:buChar char="•"/>
            </a:pPr>
            <a:r>
              <a:rPr kumimoji="1" lang="en-US" altLang="zh-CN" sz="2133" dirty="0">
                <a:latin typeface="微软雅黑" charset="-122"/>
                <a:ea typeface="微软雅黑" charset="-122"/>
              </a:rPr>
              <a:t>…</a:t>
            </a:r>
            <a:endParaRPr kumimoji="1" lang="zh-CN" altLang="en-US" sz="2133" dirty="0">
              <a:latin typeface="微软雅黑" charset="-122"/>
              <a:ea typeface="微软雅黑" charset="-122"/>
            </a:endParaRPr>
          </a:p>
        </p:txBody>
      </p:sp>
      <p:sp>
        <p:nvSpPr>
          <p:cNvPr id="10247" name="文本框 15"/>
          <p:cNvSpPr txBox="1">
            <a:spLocks noChangeArrowheads="1"/>
          </p:cNvSpPr>
          <p:nvPr/>
        </p:nvSpPr>
        <p:spPr bwMode="auto">
          <a:xfrm>
            <a:off x="1238427" y="4292661"/>
            <a:ext cx="7918123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具体执行步骤</a:t>
            </a:r>
            <a:endParaRPr kumimoji="1"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预算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策划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800" dirty="0">
                <a:latin typeface="微软雅黑" charset="-122"/>
                <a:ea typeface="微软雅黑" charset="-122"/>
              </a:rPr>
              <a:t>物料</a:t>
            </a:r>
            <a:endParaRPr kumimoji="1" lang="en-US" altLang="zh-CN" sz="1800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800" dirty="0">
                <a:latin typeface="微软雅黑" charset="-122"/>
                <a:ea typeface="微软雅黑" charset="-122"/>
              </a:rPr>
              <a:t>…</a:t>
            </a:r>
          </a:p>
        </p:txBody>
      </p:sp>
      <p:sp>
        <p:nvSpPr>
          <p:cNvPr id="10248" name="圆角矩形 1"/>
          <p:cNvSpPr>
            <a:spLocks noChangeArrowheads="1"/>
          </p:cNvSpPr>
          <p:nvPr/>
        </p:nvSpPr>
        <p:spPr bwMode="auto">
          <a:xfrm>
            <a:off x="4549989" y="2625974"/>
            <a:ext cx="2896822" cy="1900180"/>
          </a:xfrm>
          <a:prstGeom prst="roundRect">
            <a:avLst>
              <a:gd name="adj" fmla="val 16667"/>
            </a:avLst>
          </a:prstGeom>
          <a:solidFill>
            <a:srgbClr val="E831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品牌思维</a:t>
            </a:r>
          </a:p>
        </p:txBody>
      </p:sp>
      <p:sp>
        <p:nvSpPr>
          <p:cNvPr id="10249" name="文本框 2"/>
          <p:cNvSpPr txBox="1">
            <a:spLocks noChangeArrowheads="1"/>
          </p:cNvSpPr>
          <p:nvPr/>
        </p:nvSpPr>
        <p:spPr bwMode="auto">
          <a:xfrm>
            <a:off x="3422154" y="3887117"/>
            <a:ext cx="512075" cy="10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2133" b="1">
                <a:solidFill>
                  <a:srgbClr val="E8314A"/>
                </a:solidFill>
                <a:latin typeface="微软雅黑" charset="-122"/>
                <a:ea typeface="微软雅黑" charset="-122"/>
              </a:rPr>
              <a:t>执行者</a:t>
            </a:r>
          </a:p>
        </p:txBody>
      </p:sp>
      <p:sp>
        <p:nvSpPr>
          <p:cNvPr id="10250" name="文本框 13"/>
          <p:cNvSpPr txBox="1">
            <a:spLocks noChangeArrowheads="1"/>
          </p:cNvSpPr>
          <p:nvPr/>
        </p:nvSpPr>
        <p:spPr bwMode="auto">
          <a:xfrm>
            <a:off x="7965235" y="1898065"/>
            <a:ext cx="512075" cy="17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2133" b="1">
                <a:solidFill>
                  <a:srgbClr val="E8314A"/>
                </a:solidFill>
                <a:latin typeface="微软雅黑" charset="-122"/>
                <a:ea typeface="微软雅黑" charset="-122"/>
              </a:rPr>
              <a:t>老板</a:t>
            </a:r>
            <a:r>
              <a:rPr lang="en-US" altLang="zh-CN" sz="2133" b="1">
                <a:solidFill>
                  <a:srgbClr val="E8314A"/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2133" b="1">
                <a:solidFill>
                  <a:srgbClr val="E8314A"/>
                </a:solidFill>
                <a:latin typeface="微软雅黑" charset="-122"/>
                <a:ea typeface="微软雅黑" charset="-122"/>
              </a:rPr>
              <a:t>客户</a:t>
            </a:r>
          </a:p>
        </p:txBody>
      </p:sp>
    </p:spTree>
    <p:extLst>
      <p:ext uri="{BB962C8B-B14F-4D97-AF65-F5344CB8AC3E}">
        <p14:creationId xmlns:p14="http://schemas.microsoft.com/office/powerpoint/2010/main" val="6996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"/>
          <p:cNvSpPr>
            <a:spLocks noChangeArrowheads="1"/>
          </p:cNvSpPr>
          <p:nvPr/>
        </p:nvSpPr>
        <p:spPr bwMode="auto">
          <a:xfrm>
            <a:off x="661589" y="922297"/>
            <a:ext cx="2145275" cy="40120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64" tIns="46264" rIns="46264" bIns="46264" anchor="ctr">
            <a:spAutoFit/>
          </a:bodyPr>
          <a:lstStyle>
            <a:lvl1pPr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1pPr>
            <a:lvl2pPr marL="742950" indent="-28575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2pPr>
            <a:lvl3pPr marL="11430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3pPr>
            <a:lvl4pPr marL="16002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4pPr>
            <a:lvl5pPr marL="20574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9pPr>
          </a:lstStyle>
          <a:p>
            <a:pPr algn="l"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开场前的自我品牌</a:t>
            </a:r>
          </a:p>
        </p:txBody>
      </p:sp>
      <p:sp>
        <p:nvSpPr>
          <p:cNvPr id="10" name="矩形 9"/>
          <p:cNvSpPr/>
          <p:nvPr/>
        </p:nvSpPr>
        <p:spPr>
          <a:xfrm>
            <a:off x="3731242" y="2036486"/>
            <a:ext cx="7940477" cy="3507922"/>
          </a:xfrm>
          <a:prstGeom prst="rect">
            <a:avLst/>
          </a:prstGeom>
        </p:spPr>
        <p:txBody>
          <a:bodyPr wrap="square" lIns="121891" tIns="60947" rIns="121891" bIns="60947">
            <a:spAutoFit/>
          </a:bodyPr>
          <a:lstStyle/>
          <a:p>
            <a:pPr algn="just" defTabSz="914088">
              <a:lnSpc>
                <a:spcPct val="150000"/>
              </a:lnSpc>
            </a:pP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思创客品牌咨询创始人兼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CEO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，江湖人称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品牌女王克里斯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，“品牌系统五力模型”发起者。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4088">
              <a:lnSpc>
                <a:spcPct val="150000"/>
              </a:lnSpc>
            </a:pP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4088">
              <a:lnSpc>
                <a:spcPct val="150000"/>
              </a:lnSpc>
            </a:pP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北京大学双创学院，中国传媒大学经管学院特聘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讲师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，馒头商学院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明星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导师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之一。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创业邦、钛媒体、 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加速器、北大孵化器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，青山资本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等多家创业机构导师。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4088">
              <a:lnSpc>
                <a:spcPct val="150000"/>
              </a:lnSpc>
            </a:pPr>
            <a:endParaRPr lang="zh-CN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4088">
              <a:lnSpc>
                <a:spcPct val="150000"/>
              </a:lnSpc>
            </a:pP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创业前先后在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全球知名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品牌咨询公司</a:t>
            </a:r>
            <a:r>
              <a:rPr lang="en-US" altLang="zh-CN" sz="1333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FutureBrand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333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Siegelgale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等机构工作，十五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年品牌咨询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顾问从业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经验，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李宁，联想，中国奥委会等多个品牌项目参与者和主导者，创业后从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到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参与建设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大姨吗，名医主刀，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地球港，生活家，</a:t>
            </a:r>
            <a:r>
              <a:rPr lang="en-US" altLang="zh-CN" sz="1333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lyncmed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嫣然基金等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多家公司品牌体系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对品牌思维运用和品牌系统建设有独到观点，</a:t>
            </a: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 “理性学院派＋鸡血实战派”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4088">
              <a:lnSpc>
                <a:spcPct val="150000"/>
              </a:lnSpc>
            </a:pPr>
            <a:endParaRPr lang="zh-CN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4088">
              <a:lnSpc>
                <a:spcPct val="150000"/>
              </a:lnSpc>
            </a:pPr>
            <a:r>
              <a:rPr lang="zh-CN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同时为微信公众号“克里斯慢写纪”创始人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，“痴迷养成计划”发起人。</a:t>
            </a:r>
            <a:endParaRPr lang="zh-CN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61554" y="5422404"/>
            <a:ext cx="3909125" cy="67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0991" tIns="80495" rIns="160991" bIns="80495">
            <a:spAutoFit/>
          </a:bodyPr>
          <a:lstStyle>
            <a:lvl1pPr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1pPr>
            <a:lvl2pPr marL="742950" indent="-28575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2pPr>
            <a:lvl3pPr marL="11430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3pPr>
            <a:lvl4pPr marL="16002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4pPr>
            <a:lvl5pPr marL="20574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9pPr>
          </a:lstStyle>
          <a:p>
            <a:pPr defTabSz="914088"/>
            <a:r>
              <a:rPr lang="zh-CN" altLang="en-US" sz="20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charset="0"/>
                <a:ea typeface="微软雅黑" charset="0"/>
              </a:rPr>
              <a:t>思创客创始人兼CEO</a:t>
            </a:r>
          </a:p>
          <a:p>
            <a:pPr defTabSz="914088"/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charset="0"/>
                <a:ea typeface="微软雅黑" charset="0"/>
                <a:cs typeface="方正兰亭黑简体" charset="0"/>
                <a:sym typeface="方正姚体" charset="0"/>
              </a:rPr>
              <a:t>创业品牌第一外脑</a:t>
            </a:r>
            <a:endParaRPr lang="zh-CN" altLang="en-US" sz="2000" baseline="30000" dirty="0">
              <a:solidFill>
                <a:prstClr val="black">
                  <a:lumMod val="65000"/>
                  <a:lumOff val="35000"/>
                </a:prst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01615" y="4931575"/>
            <a:ext cx="3348260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0991" tIns="80495" rIns="160991" bIns="80495">
            <a:spAutoFit/>
          </a:bodyPr>
          <a:lstStyle>
            <a:lvl1pPr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1pPr>
            <a:lvl2pPr marL="742950" indent="-28575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2pPr>
            <a:lvl3pPr marL="11430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3pPr>
            <a:lvl4pPr marL="16002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4pPr>
            <a:lvl5pPr marL="20574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9pPr>
          </a:lstStyle>
          <a:p>
            <a:pPr defTabSz="914088"/>
            <a:r>
              <a:rPr lang="zh-CN" altLang="en-US" sz="21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charset="0"/>
                <a:ea typeface="微软雅黑" charset="0"/>
              </a:rPr>
              <a:t>李婷 Kris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79" y="2036488"/>
            <a:ext cx="2410881" cy="28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7"/>
          <p:cNvSpPr>
            <a:spLocks/>
          </p:cNvSpPr>
          <p:nvPr/>
        </p:nvSpPr>
        <p:spPr bwMode="auto">
          <a:xfrm>
            <a:off x="8513283" y="3121258"/>
            <a:ext cx="2323383" cy="1516516"/>
          </a:xfrm>
          <a:custGeom>
            <a:avLst/>
            <a:gdLst>
              <a:gd name="T0" fmla="*/ 2147483647 w 22794"/>
              <a:gd name="T1" fmla="*/ 2147483647 h 21599"/>
              <a:gd name="T2" fmla="*/ 0 w 22794"/>
              <a:gd name="T3" fmla="*/ 2147483647 h 21599"/>
              <a:gd name="T4" fmla="*/ 2147483647 w 22794"/>
              <a:gd name="T5" fmla="*/ 2147483647 h 21599"/>
              <a:gd name="T6" fmla="*/ 0 w 22794"/>
              <a:gd name="T7" fmla="*/ 0 h 21599"/>
              <a:gd name="T8" fmla="*/ 2147483647 w 22794"/>
              <a:gd name="T9" fmla="*/ 0 h 21599"/>
              <a:gd name="T10" fmla="*/ 2147483647 w 22794"/>
              <a:gd name="T11" fmla="*/ 2147483647 h 21599"/>
              <a:gd name="T12" fmla="*/ 2147483647 w 22794"/>
              <a:gd name="T13" fmla="*/ 2147483647 h 215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794"/>
              <a:gd name="T22" fmla="*/ 0 h 21599"/>
              <a:gd name="T23" fmla="*/ 22794 w 22794"/>
              <a:gd name="T24" fmla="*/ 21599 h 215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794" h="21599">
                <a:moveTo>
                  <a:pt x="20666" y="21599"/>
                </a:moveTo>
                <a:lnTo>
                  <a:pt x="0" y="21599"/>
                </a:lnTo>
                <a:lnTo>
                  <a:pt x="1730" y="10700"/>
                </a:lnTo>
                <a:lnTo>
                  <a:pt x="0" y="0"/>
                </a:lnTo>
                <a:lnTo>
                  <a:pt x="20666" y="0"/>
                </a:lnTo>
                <a:lnTo>
                  <a:pt x="22794" y="10700"/>
                </a:lnTo>
                <a:lnTo>
                  <a:pt x="20666" y="21599"/>
                </a:lnTo>
                <a:close/>
              </a:path>
            </a:pathLst>
          </a:custGeom>
          <a:solidFill>
            <a:srgbClr val="E8314A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CN" altLang="en-US" sz="134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7" name="AutoShape 7"/>
          <p:cNvSpPr>
            <a:spLocks/>
          </p:cNvSpPr>
          <p:nvPr/>
        </p:nvSpPr>
        <p:spPr bwMode="auto">
          <a:xfrm>
            <a:off x="1359042" y="3121258"/>
            <a:ext cx="2323383" cy="1516516"/>
          </a:xfrm>
          <a:custGeom>
            <a:avLst/>
            <a:gdLst>
              <a:gd name="T0" fmla="*/ 2147483647 w 22794"/>
              <a:gd name="T1" fmla="*/ 2147483647 h 21599"/>
              <a:gd name="T2" fmla="*/ 0 w 22794"/>
              <a:gd name="T3" fmla="*/ 2147483647 h 21599"/>
              <a:gd name="T4" fmla="*/ 2147483647 w 22794"/>
              <a:gd name="T5" fmla="*/ 2147483647 h 21599"/>
              <a:gd name="T6" fmla="*/ 0 w 22794"/>
              <a:gd name="T7" fmla="*/ 0 h 21599"/>
              <a:gd name="T8" fmla="*/ 2147483647 w 22794"/>
              <a:gd name="T9" fmla="*/ 0 h 21599"/>
              <a:gd name="T10" fmla="*/ 2147483647 w 22794"/>
              <a:gd name="T11" fmla="*/ 2147483647 h 21599"/>
              <a:gd name="T12" fmla="*/ 2147483647 w 22794"/>
              <a:gd name="T13" fmla="*/ 2147483647 h 215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794"/>
              <a:gd name="T22" fmla="*/ 0 h 21599"/>
              <a:gd name="T23" fmla="*/ 22794 w 22794"/>
              <a:gd name="T24" fmla="*/ 21599 h 215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794" h="21599">
                <a:moveTo>
                  <a:pt x="20666" y="21599"/>
                </a:moveTo>
                <a:lnTo>
                  <a:pt x="0" y="21599"/>
                </a:lnTo>
                <a:lnTo>
                  <a:pt x="1730" y="10700"/>
                </a:lnTo>
                <a:lnTo>
                  <a:pt x="0" y="0"/>
                </a:lnTo>
                <a:lnTo>
                  <a:pt x="20666" y="0"/>
                </a:lnTo>
                <a:lnTo>
                  <a:pt x="22794" y="10700"/>
                </a:lnTo>
                <a:lnTo>
                  <a:pt x="20666" y="21599"/>
                </a:lnTo>
                <a:close/>
              </a:path>
            </a:pathLst>
          </a:custGeom>
          <a:solidFill>
            <a:srgbClr val="FA7B1C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CN" altLang="en-US" sz="134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AutoShape 7"/>
          <p:cNvSpPr>
            <a:spLocks/>
          </p:cNvSpPr>
          <p:nvPr/>
        </p:nvSpPr>
        <p:spPr bwMode="auto">
          <a:xfrm>
            <a:off x="3769181" y="3121258"/>
            <a:ext cx="2323383" cy="1516516"/>
          </a:xfrm>
          <a:custGeom>
            <a:avLst/>
            <a:gdLst>
              <a:gd name="T0" fmla="*/ 2147483647 w 22794"/>
              <a:gd name="T1" fmla="*/ 2147483647 h 21599"/>
              <a:gd name="T2" fmla="*/ 0 w 22794"/>
              <a:gd name="T3" fmla="*/ 2147483647 h 21599"/>
              <a:gd name="T4" fmla="*/ 2147483647 w 22794"/>
              <a:gd name="T5" fmla="*/ 2147483647 h 21599"/>
              <a:gd name="T6" fmla="*/ 0 w 22794"/>
              <a:gd name="T7" fmla="*/ 0 h 21599"/>
              <a:gd name="T8" fmla="*/ 2147483647 w 22794"/>
              <a:gd name="T9" fmla="*/ 0 h 21599"/>
              <a:gd name="T10" fmla="*/ 2147483647 w 22794"/>
              <a:gd name="T11" fmla="*/ 2147483647 h 21599"/>
              <a:gd name="T12" fmla="*/ 2147483647 w 22794"/>
              <a:gd name="T13" fmla="*/ 2147483647 h 215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794"/>
              <a:gd name="T22" fmla="*/ 0 h 21599"/>
              <a:gd name="T23" fmla="*/ 22794 w 22794"/>
              <a:gd name="T24" fmla="*/ 21599 h 215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794" h="21599">
                <a:moveTo>
                  <a:pt x="20666" y="21599"/>
                </a:moveTo>
                <a:lnTo>
                  <a:pt x="0" y="21599"/>
                </a:lnTo>
                <a:lnTo>
                  <a:pt x="1730" y="10700"/>
                </a:lnTo>
                <a:lnTo>
                  <a:pt x="0" y="0"/>
                </a:lnTo>
                <a:lnTo>
                  <a:pt x="20666" y="0"/>
                </a:lnTo>
                <a:lnTo>
                  <a:pt x="22794" y="10700"/>
                </a:lnTo>
                <a:lnTo>
                  <a:pt x="20666" y="21599"/>
                </a:lnTo>
                <a:close/>
              </a:path>
            </a:pathLst>
          </a:custGeom>
          <a:solidFill>
            <a:srgbClr val="FF5D42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CN" altLang="en-US" sz="134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9" name="AutoShape 7"/>
          <p:cNvSpPr>
            <a:spLocks/>
          </p:cNvSpPr>
          <p:nvPr/>
        </p:nvSpPr>
        <p:spPr bwMode="auto">
          <a:xfrm>
            <a:off x="6158161" y="3121258"/>
            <a:ext cx="2323383" cy="1516516"/>
          </a:xfrm>
          <a:custGeom>
            <a:avLst/>
            <a:gdLst>
              <a:gd name="T0" fmla="*/ 2147483647 w 22794"/>
              <a:gd name="T1" fmla="*/ 2147483647 h 21599"/>
              <a:gd name="T2" fmla="*/ 0 w 22794"/>
              <a:gd name="T3" fmla="*/ 2147483647 h 21599"/>
              <a:gd name="T4" fmla="*/ 2147483647 w 22794"/>
              <a:gd name="T5" fmla="*/ 2147483647 h 21599"/>
              <a:gd name="T6" fmla="*/ 0 w 22794"/>
              <a:gd name="T7" fmla="*/ 0 h 21599"/>
              <a:gd name="T8" fmla="*/ 2147483647 w 22794"/>
              <a:gd name="T9" fmla="*/ 0 h 21599"/>
              <a:gd name="T10" fmla="*/ 2147483647 w 22794"/>
              <a:gd name="T11" fmla="*/ 2147483647 h 21599"/>
              <a:gd name="T12" fmla="*/ 2147483647 w 22794"/>
              <a:gd name="T13" fmla="*/ 2147483647 h 215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794"/>
              <a:gd name="T22" fmla="*/ 0 h 21599"/>
              <a:gd name="T23" fmla="*/ 22794 w 22794"/>
              <a:gd name="T24" fmla="*/ 21599 h 215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794" h="21599">
                <a:moveTo>
                  <a:pt x="20666" y="21599"/>
                </a:moveTo>
                <a:lnTo>
                  <a:pt x="0" y="21599"/>
                </a:lnTo>
                <a:lnTo>
                  <a:pt x="1730" y="10700"/>
                </a:lnTo>
                <a:lnTo>
                  <a:pt x="0" y="0"/>
                </a:lnTo>
                <a:lnTo>
                  <a:pt x="20666" y="0"/>
                </a:lnTo>
                <a:lnTo>
                  <a:pt x="22794" y="10700"/>
                </a:lnTo>
                <a:lnTo>
                  <a:pt x="20666" y="21599"/>
                </a:lnTo>
                <a:close/>
              </a:path>
            </a:pathLst>
          </a:custGeom>
          <a:solidFill>
            <a:srgbClr val="FF3E36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CN" altLang="en-US" sz="134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70094" y="3563309"/>
            <a:ext cx="1701275" cy="7466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3" rIns="121845" bIns="60923"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Microsoft YaHei" charset="0"/>
              </a:rPr>
              <a:t>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4114090" y="3546389"/>
            <a:ext cx="1701275" cy="7466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3" rIns="121845" bIns="60923" anchor="ctr"/>
          <a:lstStyle/>
          <a:p>
            <a:pPr algn="ctr"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Microsoft YaHei" charset="0"/>
              </a:rPr>
              <a:t>战略</a:t>
            </a:r>
          </a:p>
        </p:txBody>
      </p:sp>
      <p:sp>
        <p:nvSpPr>
          <p:cNvPr id="10" name="矩形 9"/>
          <p:cNvSpPr/>
          <p:nvPr/>
        </p:nvSpPr>
        <p:spPr>
          <a:xfrm>
            <a:off x="6587711" y="3546389"/>
            <a:ext cx="1699160" cy="7466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3" rIns="121845" bIns="60923" anchor="ctr"/>
          <a:lstStyle/>
          <a:p>
            <a:pPr algn="ctr"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Microsoft YaHei" charset="0"/>
              </a:rPr>
              <a:t>战术</a:t>
            </a:r>
          </a:p>
        </p:txBody>
      </p:sp>
      <p:sp>
        <p:nvSpPr>
          <p:cNvPr id="11" name="矩形 10"/>
          <p:cNvSpPr/>
          <p:nvPr/>
        </p:nvSpPr>
        <p:spPr>
          <a:xfrm>
            <a:off x="8911093" y="3576000"/>
            <a:ext cx="1701275" cy="7466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3" rIns="121845" bIns="60923" anchor="ctr"/>
          <a:lstStyle/>
          <a:p>
            <a:pPr algn="ctr"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Microsoft YaHei" charset="0"/>
              </a:rPr>
              <a:t>实施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05536" y="939381"/>
            <a:ext cx="3684178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/>
          <a:p>
            <a:pPr defTabSz="914309">
              <a:buFont typeface="Arial" charset="0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pitchFamily="34" charset="-122"/>
              </a:rPr>
              <a:t>永远记住掌握品牌作业的系统性</a:t>
            </a:r>
          </a:p>
        </p:txBody>
      </p:sp>
      <p:sp>
        <p:nvSpPr>
          <p:cNvPr id="13323" name="等腰三角形 12"/>
          <p:cNvSpPr>
            <a:spLocks noChangeArrowheads="1"/>
          </p:cNvSpPr>
          <p:nvPr/>
        </p:nvSpPr>
        <p:spPr bwMode="auto">
          <a:xfrm>
            <a:off x="2059442" y="4686421"/>
            <a:ext cx="943742" cy="484353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845" tIns="60923" rIns="121845" bIns="60923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>
              <a:solidFill>
                <a:srgbClr val="E8314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25" name="矩形 15"/>
          <p:cNvSpPr>
            <a:spLocks noChangeArrowheads="1"/>
          </p:cNvSpPr>
          <p:nvPr/>
        </p:nvSpPr>
        <p:spPr bwMode="auto">
          <a:xfrm>
            <a:off x="8583110" y="1759142"/>
            <a:ext cx="1910760" cy="114214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121845" tIns="60923" rIns="121845" bIns="60923" anchor="b"/>
          <a:lstStyle/>
          <a:p>
            <a:pPr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你要做的</a:t>
            </a:r>
          </a:p>
        </p:txBody>
      </p:sp>
      <p:sp>
        <p:nvSpPr>
          <p:cNvPr id="13326" name="矩形 16"/>
          <p:cNvSpPr>
            <a:spLocks noChangeArrowheads="1"/>
          </p:cNvSpPr>
          <p:nvPr/>
        </p:nvSpPr>
        <p:spPr bwMode="auto">
          <a:xfrm>
            <a:off x="6378227" y="1759142"/>
            <a:ext cx="1908644" cy="114214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121845" tIns="60923" rIns="121845" bIns="60923" anchor="b"/>
          <a:lstStyle/>
          <a:p>
            <a:pPr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你要会的</a:t>
            </a:r>
          </a:p>
        </p:txBody>
      </p:sp>
      <p:sp>
        <p:nvSpPr>
          <p:cNvPr id="13327" name="矩形 17"/>
          <p:cNvSpPr>
            <a:spLocks noChangeArrowheads="1"/>
          </p:cNvSpPr>
          <p:nvPr/>
        </p:nvSpPr>
        <p:spPr bwMode="auto">
          <a:xfrm>
            <a:off x="3846637" y="1759142"/>
            <a:ext cx="1908644" cy="114214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121845" tIns="60923" rIns="121845" bIns="60923" anchor="b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你要听得懂的</a:t>
            </a:r>
          </a:p>
        </p:txBody>
      </p:sp>
      <p:sp>
        <p:nvSpPr>
          <p:cNvPr id="13328" name="矩形 18"/>
          <p:cNvSpPr>
            <a:spLocks noChangeArrowheads="1"/>
          </p:cNvSpPr>
          <p:nvPr/>
        </p:nvSpPr>
        <p:spPr bwMode="auto">
          <a:xfrm>
            <a:off x="1509279" y="1759142"/>
            <a:ext cx="1910761" cy="114214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121845" tIns="60923" rIns="121845" bIns="60923" anchor="b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799" b="1" dirty="0">
                <a:latin typeface="微软雅黑" pitchFamily="34" charset="-122"/>
                <a:ea typeface="微软雅黑" pitchFamily="34" charset="-122"/>
              </a:rPr>
              <a:t>你必须不能忘的</a:t>
            </a:r>
          </a:p>
        </p:txBody>
      </p:sp>
      <p:sp>
        <p:nvSpPr>
          <p:cNvPr id="2" name="矩形 1"/>
          <p:cNvSpPr/>
          <p:nvPr/>
        </p:nvSpPr>
        <p:spPr>
          <a:xfrm>
            <a:off x="1502901" y="5369591"/>
            <a:ext cx="1887546" cy="615478"/>
          </a:xfrm>
          <a:prstGeom prst="rect">
            <a:avLst/>
          </a:prstGeom>
        </p:spPr>
        <p:txBody>
          <a:bodyPr wrap="none" lIns="121845" tIns="60923" rIns="121845" bIns="60923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rPr>
              <a:t>最重要却</a:t>
            </a:r>
            <a:endParaRPr lang="en-US" altLang="zh-CN" sz="1600" b="1" dirty="0">
              <a:solidFill>
                <a:srgbClr val="E8314A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rPr>
              <a:t>最容易忽略的步骤</a:t>
            </a:r>
          </a:p>
        </p:txBody>
      </p:sp>
      <p:sp>
        <p:nvSpPr>
          <p:cNvPr id="11281" name="矩形 2"/>
          <p:cNvSpPr>
            <a:spLocks noChangeArrowheads="1"/>
          </p:cNvSpPr>
          <p:nvPr/>
        </p:nvSpPr>
        <p:spPr bwMode="auto">
          <a:xfrm>
            <a:off x="1204572" y="2330214"/>
            <a:ext cx="2532869" cy="3832534"/>
          </a:xfrm>
          <a:prstGeom prst="rect">
            <a:avLst/>
          </a:prstGeom>
          <a:noFill/>
          <a:ln w="28575" algn="ctr">
            <a:solidFill>
              <a:srgbClr val="A6A6A6"/>
            </a:solidFill>
            <a:prstDash val="dash"/>
            <a:round/>
            <a:headEnd/>
            <a:tailEnd/>
          </a:ln>
        </p:spPr>
        <p:txBody>
          <a:bodyPr lIns="121845" tIns="60923" rIns="121845" bIns="60923"/>
          <a:lstStyle/>
          <a:p>
            <a:pPr eaLnBrk="1" hangingPunct="1">
              <a:buFont typeface="Arial" pitchFamily="34" charset="0"/>
              <a:buNone/>
            </a:pPr>
            <a:endParaRPr lang="zh-CN" altLang="en-US" sz="1349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141" y="908999"/>
            <a:ext cx="4831928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/>
          <a:p>
            <a:pPr defTabSz="914309">
              <a:buFont typeface="Arial" charset="0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如何站在老板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/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客户的角度做好品牌营销？</a:t>
            </a:r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 bwMode="auto">
          <a:xfrm>
            <a:off x="633247" y="1599706"/>
            <a:ext cx="10969414" cy="45261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需要构建稳固的能力金字塔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86675772"/>
              </p:ext>
            </p:extLst>
          </p:nvPr>
        </p:nvGraphicFramePr>
        <p:xfrm>
          <a:off x="938873" y="2531995"/>
          <a:ext cx="5458211" cy="3593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 flipV="1">
            <a:off x="5019744" y="4310320"/>
            <a:ext cx="59163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293" name="文本框 6"/>
          <p:cNvSpPr txBox="1">
            <a:spLocks noChangeArrowheads="1"/>
          </p:cNvSpPr>
          <p:nvPr/>
        </p:nvSpPr>
        <p:spPr bwMode="auto">
          <a:xfrm>
            <a:off x="5248274" y="2778326"/>
            <a:ext cx="6072959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从全局入手，思考每个品牌营销动作背后的含义</a:t>
            </a:r>
            <a:endParaRPr lang="en-US" altLang="zh-CN" sz="1800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掌控实践步骤与节奏，为长远目标负责</a:t>
            </a:r>
          </a:p>
        </p:txBody>
      </p:sp>
      <p:sp>
        <p:nvSpPr>
          <p:cNvPr id="12294" name="文本框 6"/>
          <p:cNvSpPr txBox="1">
            <a:spLocks noChangeArrowheads="1"/>
          </p:cNvSpPr>
          <p:nvPr/>
        </p:nvSpPr>
        <p:spPr bwMode="auto">
          <a:xfrm>
            <a:off x="6117955" y="4676390"/>
            <a:ext cx="6072959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过硬的专业知识</a:t>
            </a:r>
            <a:endParaRPr lang="en-US" altLang="zh-CN" sz="1800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策划能力、沟通能力、实施能力</a:t>
            </a:r>
            <a:r>
              <a:rPr lang="en-US" altLang="zh-CN" sz="1800" dirty="0">
                <a:latin typeface="微软雅黑" charset="-122"/>
                <a:ea typeface="微软雅黑" charset="-122"/>
              </a:rPr>
              <a:t>……</a:t>
            </a:r>
            <a:endParaRPr lang="zh-CN" altLang="en-US" sz="18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5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794" y="0"/>
            <a:ext cx="7817077" cy="6858000"/>
            <a:chOff x="0" y="0"/>
            <a:chExt cx="7818096" cy="6858000"/>
          </a:xfrm>
        </p:grpSpPr>
        <p:grpSp>
          <p:nvGrpSpPr>
            <p:cNvPr id="7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9" name="三角形 8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1733" strike="sngStrike" dirty="0">
                  <a:solidFill>
                    <a:prstClr val="white"/>
                  </a:solidFill>
                  <a:ea typeface="Microsoft YaHei Regular" charset="-122"/>
                </a:endParaRPr>
              </a:p>
            </p:txBody>
          </p:sp>
          <p:sp>
            <p:nvSpPr>
              <p:cNvPr id="10" name="三角形 9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1733" strike="sngStrike" dirty="0">
                  <a:solidFill>
                    <a:prstClr val="white"/>
                  </a:solidFill>
                  <a:ea typeface="Microsoft YaHei Regular" charset="-122"/>
                </a:endParaRPr>
              </a:p>
            </p:txBody>
          </p:sp>
          <p:sp>
            <p:nvSpPr>
              <p:cNvPr id="11" name="三角形 10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1733" strike="sngStrike" dirty="0">
                  <a:solidFill>
                    <a:prstClr val="white"/>
                  </a:solidFill>
                  <a:ea typeface="Microsoft YaHei Regular" charset="-122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kumimoji="1" lang="zh-CN" altLang="en-US" sz="1733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310059" y="3060156"/>
            <a:ext cx="13126771" cy="116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48" tIns="45709" rIns="60948" bIns="45709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733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学会</a:t>
            </a:r>
            <a:r>
              <a:rPr lang="zh-CN" altLang="en-US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用品牌画布构建一份</a:t>
            </a:r>
            <a:r>
              <a:rPr lang="zh-CN" altLang="zh-CN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品牌战略地图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zh-CN" altLang="en-US" sz="37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954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/>
          <p:cNvSpPr/>
          <p:nvPr/>
        </p:nvSpPr>
        <p:spPr>
          <a:xfrm>
            <a:off x="640067" y="4264923"/>
            <a:ext cx="10582759" cy="2362315"/>
          </a:xfrm>
          <a:custGeom>
            <a:avLst/>
            <a:gdLst>
              <a:gd name="connsiteX0" fmla="*/ 0 w 7942276"/>
              <a:gd name="connsiteY0" fmla="*/ 1773061 h 1773061"/>
              <a:gd name="connsiteX1" fmla="*/ 1046922 w 7942276"/>
              <a:gd name="connsiteY1" fmla="*/ 1176713 h 1773061"/>
              <a:gd name="connsiteX2" fmla="*/ 2305879 w 7942276"/>
              <a:gd name="connsiteY2" fmla="*/ 1335739 h 1773061"/>
              <a:gd name="connsiteX3" fmla="*/ 2968487 w 7942276"/>
              <a:gd name="connsiteY3" fmla="*/ 673131 h 1773061"/>
              <a:gd name="connsiteX4" fmla="*/ 3856383 w 7942276"/>
              <a:gd name="connsiteY4" fmla="*/ 328574 h 1773061"/>
              <a:gd name="connsiteX5" fmla="*/ 4837044 w 7942276"/>
              <a:gd name="connsiteY5" fmla="*/ 924922 h 1773061"/>
              <a:gd name="connsiteX6" fmla="*/ 6255027 w 7942276"/>
              <a:gd name="connsiteY6" fmla="*/ 275565 h 1773061"/>
              <a:gd name="connsiteX7" fmla="*/ 7765774 w 7942276"/>
              <a:gd name="connsiteY7" fmla="*/ 23774 h 1773061"/>
              <a:gd name="connsiteX8" fmla="*/ 7911548 w 7942276"/>
              <a:gd name="connsiteY8" fmla="*/ 10522 h 177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2276" h="1773061">
                <a:moveTo>
                  <a:pt x="0" y="1773061"/>
                </a:moveTo>
                <a:cubicBezTo>
                  <a:pt x="331304" y="1511330"/>
                  <a:pt x="662609" y="1249600"/>
                  <a:pt x="1046922" y="1176713"/>
                </a:cubicBezTo>
                <a:cubicBezTo>
                  <a:pt x="1431235" y="1103826"/>
                  <a:pt x="1985618" y="1419669"/>
                  <a:pt x="2305879" y="1335739"/>
                </a:cubicBezTo>
                <a:cubicBezTo>
                  <a:pt x="2626140" y="1251809"/>
                  <a:pt x="2710070" y="840992"/>
                  <a:pt x="2968487" y="673131"/>
                </a:cubicBezTo>
                <a:cubicBezTo>
                  <a:pt x="3226904" y="505270"/>
                  <a:pt x="3544957" y="286609"/>
                  <a:pt x="3856383" y="328574"/>
                </a:cubicBezTo>
                <a:cubicBezTo>
                  <a:pt x="4167809" y="370539"/>
                  <a:pt x="4437270" y="933757"/>
                  <a:pt x="4837044" y="924922"/>
                </a:cubicBezTo>
                <a:cubicBezTo>
                  <a:pt x="5236818" y="916087"/>
                  <a:pt x="5766905" y="425756"/>
                  <a:pt x="6255027" y="275565"/>
                </a:cubicBezTo>
                <a:cubicBezTo>
                  <a:pt x="6743149" y="125374"/>
                  <a:pt x="7489687" y="67948"/>
                  <a:pt x="7765774" y="23774"/>
                </a:cubicBezTo>
                <a:cubicBezTo>
                  <a:pt x="8041861" y="-20400"/>
                  <a:pt x="7911548" y="10522"/>
                  <a:pt x="7911548" y="10522"/>
                </a:cubicBezTo>
              </a:path>
            </a:pathLst>
          </a:custGeom>
          <a:noFill/>
          <a:ln w="28575">
            <a:solidFill>
              <a:srgbClr val="FF3F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r>
              <a:rPr kumimoji="1" lang="en-US" altLang="zh-CN" sz="1349" dirty="0"/>
              <a:t>v</a:t>
            </a:r>
            <a:endParaRPr kumimoji="1" lang="zh-CN" altLang="en-US" sz="1349" dirty="0"/>
          </a:p>
        </p:txBody>
      </p:sp>
      <p:sp>
        <p:nvSpPr>
          <p:cNvPr id="2" name="任意形状 1"/>
          <p:cNvSpPr/>
          <p:nvPr/>
        </p:nvSpPr>
        <p:spPr>
          <a:xfrm>
            <a:off x="445832" y="1913766"/>
            <a:ext cx="10875267" cy="2228023"/>
          </a:xfrm>
          <a:custGeom>
            <a:avLst/>
            <a:gdLst>
              <a:gd name="connsiteX0" fmla="*/ 0 w 8161801"/>
              <a:gd name="connsiteY0" fmla="*/ 251209 h 1672267"/>
              <a:gd name="connsiteX1" fmla="*/ 702365 w 8161801"/>
              <a:gd name="connsiteY1" fmla="*/ 12670 h 1672267"/>
              <a:gd name="connsiteX2" fmla="*/ 2080591 w 8161801"/>
              <a:gd name="connsiteY2" fmla="*/ 595766 h 1672267"/>
              <a:gd name="connsiteX3" fmla="*/ 3790121 w 8161801"/>
              <a:gd name="connsiteY3" fmla="*/ 701783 h 1672267"/>
              <a:gd name="connsiteX4" fmla="*/ 5287617 w 8161801"/>
              <a:gd name="connsiteY4" fmla="*/ 1337887 h 1672267"/>
              <a:gd name="connsiteX5" fmla="*/ 6347791 w 8161801"/>
              <a:gd name="connsiteY5" fmla="*/ 1112600 h 1672267"/>
              <a:gd name="connsiteX6" fmla="*/ 7354956 w 8161801"/>
              <a:gd name="connsiteY6" fmla="*/ 1655939 h 1672267"/>
              <a:gd name="connsiteX7" fmla="*/ 8097078 w 8161801"/>
              <a:gd name="connsiteY7" fmla="*/ 1536670 h 1672267"/>
              <a:gd name="connsiteX8" fmla="*/ 8123582 w 8161801"/>
              <a:gd name="connsiteY8" fmla="*/ 1602931 h 167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61801" h="1672267">
                <a:moveTo>
                  <a:pt x="0" y="251209"/>
                </a:moveTo>
                <a:cubicBezTo>
                  <a:pt x="177800" y="103226"/>
                  <a:pt x="355600" y="-44756"/>
                  <a:pt x="702365" y="12670"/>
                </a:cubicBezTo>
                <a:cubicBezTo>
                  <a:pt x="1049130" y="70096"/>
                  <a:pt x="1565965" y="480914"/>
                  <a:pt x="2080591" y="595766"/>
                </a:cubicBezTo>
                <a:cubicBezTo>
                  <a:pt x="2595217" y="710618"/>
                  <a:pt x="3255617" y="578096"/>
                  <a:pt x="3790121" y="701783"/>
                </a:cubicBezTo>
                <a:cubicBezTo>
                  <a:pt x="4324625" y="825470"/>
                  <a:pt x="4861339" y="1269418"/>
                  <a:pt x="5287617" y="1337887"/>
                </a:cubicBezTo>
                <a:cubicBezTo>
                  <a:pt x="5713895" y="1406356"/>
                  <a:pt x="6003235" y="1059591"/>
                  <a:pt x="6347791" y="1112600"/>
                </a:cubicBezTo>
                <a:cubicBezTo>
                  <a:pt x="6692347" y="1165609"/>
                  <a:pt x="7063408" y="1585261"/>
                  <a:pt x="7354956" y="1655939"/>
                </a:cubicBezTo>
                <a:cubicBezTo>
                  <a:pt x="7646504" y="1726617"/>
                  <a:pt x="7968974" y="1545505"/>
                  <a:pt x="8097078" y="1536670"/>
                </a:cubicBezTo>
                <a:cubicBezTo>
                  <a:pt x="8225182" y="1527835"/>
                  <a:pt x="8123582" y="1602931"/>
                  <a:pt x="8123582" y="1602931"/>
                </a:cubicBezTo>
              </a:path>
            </a:pathLst>
          </a:custGeom>
          <a:noFill/>
          <a:ln w="28575">
            <a:solidFill>
              <a:srgbClr val="FF3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kumimoji="1" lang="zh-CN" altLang="en-US" sz="1349"/>
          </a:p>
        </p:txBody>
      </p:sp>
      <p:sp>
        <p:nvSpPr>
          <p:cNvPr id="21" name="椭圆 20"/>
          <p:cNvSpPr/>
          <p:nvPr/>
        </p:nvSpPr>
        <p:spPr>
          <a:xfrm>
            <a:off x="9543539" y="3230891"/>
            <a:ext cx="857963" cy="829793"/>
          </a:xfrm>
          <a:prstGeom prst="ellipse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24" name="椭圆 23"/>
          <p:cNvSpPr/>
          <p:nvPr/>
        </p:nvSpPr>
        <p:spPr>
          <a:xfrm>
            <a:off x="7062835" y="3122634"/>
            <a:ext cx="857963" cy="829793"/>
          </a:xfrm>
          <a:prstGeom prst="ellipse">
            <a:avLst/>
          </a:prstGeom>
          <a:solidFill>
            <a:srgbClr val="FF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25" name="椭圆 24"/>
          <p:cNvSpPr/>
          <p:nvPr/>
        </p:nvSpPr>
        <p:spPr>
          <a:xfrm>
            <a:off x="5135100" y="2401098"/>
            <a:ext cx="857963" cy="829793"/>
          </a:xfrm>
          <a:prstGeom prst="ellipse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26" name="椭圆 25"/>
          <p:cNvSpPr/>
          <p:nvPr/>
        </p:nvSpPr>
        <p:spPr>
          <a:xfrm>
            <a:off x="2892661" y="2338369"/>
            <a:ext cx="857963" cy="829793"/>
          </a:xfrm>
          <a:prstGeom prst="ellipse">
            <a:avLst/>
          </a:prstGeom>
          <a:solidFill>
            <a:srgbClr val="FF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27" name="椭圆 26"/>
          <p:cNvSpPr/>
          <p:nvPr/>
        </p:nvSpPr>
        <p:spPr>
          <a:xfrm>
            <a:off x="640068" y="1683473"/>
            <a:ext cx="857963" cy="829793"/>
          </a:xfrm>
          <a:prstGeom prst="ellipse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29" name="椭圆 28"/>
          <p:cNvSpPr/>
          <p:nvPr/>
        </p:nvSpPr>
        <p:spPr>
          <a:xfrm>
            <a:off x="3281885" y="5456610"/>
            <a:ext cx="857963" cy="829793"/>
          </a:xfrm>
          <a:prstGeom prst="ellipse">
            <a:avLst/>
          </a:prstGeom>
          <a:solidFill>
            <a:srgbClr val="FF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31" name="椭圆 30"/>
          <p:cNvSpPr/>
          <p:nvPr/>
        </p:nvSpPr>
        <p:spPr>
          <a:xfrm>
            <a:off x="6840428" y="5045277"/>
            <a:ext cx="857963" cy="829793"/>
          </a:xfrm>
          <a:prstGeom prst="ellipse">
            <a:avLst/>
          </a:prstGeom>
          <a:solidFill>
            <a:srgbClr val="FF5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32" name="椭圆 31"/>
          <p:cNvSpPr/>
          <p:nvPr/>
        </p:nvSpPr>
        <p:spPr>
          <a:xfrm>
            <a:off x="9352409" y="4151706"/>
            <a:ext cx="857963" cy="829793"/>
          </a:xfrm>
          <a:prstGeom prst="ellipse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92115" y="932892"/>
            <a:ext cx="4966581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/>
          <a:p>
            <a:pPr defTabSz="914309">
              <a:buFont typeface="Arial" charset="0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品牌画布，从“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看在眼里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”到“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记到心里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”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3906" y="5645972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渴求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4381" y="5226296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喜爱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4180" y="4335530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忠诚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434" y="1886294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投放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3437" y="2564082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影响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1076" y="3337390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81066" y="3424634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深化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31100" y="2527730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扩散</a:t>
            </a:r>
          </a:p>
        </p:txBody>
      </p:sp>
      <p:sp>
        <p:nvSpPr>
          <p:cNvPr id="28" name="椭圆 27"/>
          <p:cNvSpPr/>
          <p:nvPr/>
        </p:nvSpPr>
        <p:spPr>
          <a:xfrm>
            <a:off x="1268226" y="5560372"/>
            <a:ext cx="857963" cy="829793"/>
          </a:xfrm>
          <a:prstGeom prst="ellipse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30" name="椭圆 29"/>
          <p:cNvSpPr/>
          <p:nvPr/>
        </p:nvSpPr>
        <p:spPr>
          <a:xfrm>
            <a:off x="5321419" y="4300806"/>
            <a:ext cx="857963" cy="829793"/>
          </a:xfrm>
          <a:prstGeom prst="ellipse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lang="zh-CN" altLang="en-US" sz="1349"/>
          </a:p>
        </p:txBody>
      </p:sp>
      <p:sp>
        <p:nvSpPr>
          <p:cNvPr id="8" name="TextBox 7"/>
          <p:cNvSpPr txBox="1"/>
          <p:nvPr/>
        </p:nvSpPr>
        <p:spPr>
          <a:xfrm>
            <a:off x="5384068" y="4520075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购买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1197" y="5749735"/>
            <a:ext cx="1466553" cy="446065"/>
          </a:xfrm>
          <a:prstGeom prst="rect">
            <a:avLst/>
          </a:prstGeom>
          <a:noFill/>
        </p:spPr>
        <p:txBody>
          <a:bodyPr wrap="square" lIns="121837" tIns="60919" rIns="121837" bIns="60919" rtlCol="0">
            <a:spAutoFit/>
          </a:bodyPr>
          <a:lstStyle/>
          <a:p>
            <a:r>
              <a:rPr lang="zh-CN" altLang="en-US" sz="2099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关注</a:t>
            </a:r>
          </a:p>
        </p:txBody>
      </p:sp>
      <p:sp>
        <p:nvSpPr>
          <p:cNvPr id="6" name="心形 5"/>
          <p:cNvSpPr/>
          <p:nvPr/>
        </p:nvSpPr>
        <p:spPr>
          <a:xfrm>
            <a:off x="10809199" y="3688102"/>
            <a:ext cx="902312" cy="902230"/>
          </a:xfrm>
          <a:prstGeom prst="heart">
            <a:avLst/>
          </a:prstGeom>
          <a:solidFill>
            <a:srgbClr val="F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9" rIns="121837" bIns="60919" rtlCol="0" anchor="ctr"/>
          <a:lstStyle/>
          <a:p>
            <a:pPr algn="ctr"/>
            <a:endParaRPr kumimoji="1" lang="zh-CN" altLang="en-US" sz="1349"/>
          </a:p>
        </p:txBody>
      </p:sp>
      <p:sp>
        <p:nvSpPr>
          <p:cNvPr id="5" name="圆角矩形 4"/>
          <p:cNvSpPr/>
          <p:nvPr/>
        </p:nvSpPr>
        <p:spPr>
          <a:xfrm>
            <a:off x="13203167" y="768000"/>
            <a:ext cx="3029466" cy="13598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在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“看在眼里”和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“记到心里”</a:t>
            </a:r>
            <a:r>
              <a:rPr lang="zh-CN" altLang="en-US" b="1" u="sng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之间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（？），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我们需要。。。。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内容占位符 2"/>
          <p:cNvSpPr>
            <a:spLocks noGrp="1"/>
          </p:cNvSpPr>
          <p:nvPr>
            <p:ph idx="1"/>
          </p:nvPr>
        </p:nvSpPr>
        <p:spPr bwMode="auto">
          <a:xfrm>
            <a:off x="-423544" y="4139943"/>
            <a:ext cx="10969414" cy="2290637"/>
          </a:xfrm>
          <a:noFill/>
          <a:ln>
            <a:miter lim="800000"/>
            <a:headEnd/>
            <a:tailEnd/>
          </a:ln>
        </p:spPr>
        <p:txBody>
          <a:bodyPr vert="horz" wrap="square" lIns="121845" tIns="60923" rIns="121845" bIns="60923" numCol="1" anchor="t" anchorCtr="0" compatLnSpc="1">
            <a:prstTxWarp prst="textNoShape">
              <a:avLst/>
            </a:prstTxWarp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有系统思维才能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Font typeface="Arial" pitchFamily="34" charset="0"/>
              <a:buNone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找准方向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US" altLang="zh-CN" sz="1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有了方向，才能找到匹配的方法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Font typeface="Arial" pitchFamily="34" charset="0"/>
              <a:buNone/>
            </a:pPr>
            <a:endParaRPr lang="en-US" altLang="zh-CN" sz="1899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00000"/>
              </a:lnSpc>
              <a:buNone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有了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方法，才能决定呈现的方式和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US" altLang="zh-CN" sz="18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47791" y="949563"/>
            <a:ext cx="2658256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dirty="0">
                <a:sym typeface="微软雅黑" pitchFamily="34" charset="-122"/>
              </a:rPr>
              <a:t>最重要的最容易被遗忘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2247475" y="2314812"/>
            <a:ext cx="7833381" cy="4340013"/>
            <a:chOff x="2248194" y="2037468"/>
            <a:chExt cx="8336519" cy="4618772"/>
          </a:xfrm>
        </p:grpSpPr>
        <p:sp>
          <p:nvSpPr>
            <p:cNvPr id="10" name="任意多边形 9"/>
            <p:cNvSpPr/>
            <p:nvPr/>
          </p:nvSpPr>
          <p:spPr bwMode="auto">
            <a:xfrm>
              <a:off x="3711001" y="3747207"/>
              <a:ext cx="3073800" cy="584020"/>
            </a:xfrm>
            <a:custGeom>
              <a:avLst/>
              <a:gdLst>
                <a:gd name="connsiteX0" fmla="*/ 0 w 2305878"/>
                <a:gd name="connsiteY0" fmla="*/ 0 h 576469"/>
                <a:gd name="connsiteX1" fmla="*/ 2305878 w 2305878"/>
                <a:gd name="connsiteY1" fmla="*/ 0 h 576469"/>
                <a:gd name="connsiteX2" fmla="*/ 2305878 w 2305878"/>
                <a:gd name="connsiteY2" fmla="*/ 576469 h 576469"/>
                <a:gd name="connsiteX3" fmla="*/ 0 w 2305878"/>
                <a:gd name="connsiteY3" fmla="*/ 576469 h 576469"/>
                <a:gd name="connsiteX4" fmla="*/ 0 w 2305878"/>
                <a:gd name="connsiteY4" fmla="*/ 0 h 57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78" h="576469">
                  <a:moveTo>
                    <a:pt x="0" y="0"/>
                  </a:moveTo>
                  <a:lnTo>
                    <a:pt x="2305878" y="0"/>
                  </a:lnTo>
                  <a:lnTo>
                    <a:pt x="2305878" y="576469"/>
                  </a:lnTo>
                  <a:lnTo>
                    <a:pt x="0" y="57646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13742" tIns="113742" rIns="113742" bIns="113742" spcCol="1270" anchor="ctr"/>
            <a:lstStyle/>
            <a:p>
              <a:pPr algn="ctr" defTabSz="947667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99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下箭头 17"/>
            <p:cNvSpPr/>
            <p:nvPr/>
          </p:nvSpPr>
          <p:spPr>
            <a:xfrm>
              <a:off x="4938827" y="4724806"/>
              <a:ext cx="641433" cy="366071"/>
            </a:xfrm>
            <a:prstGeom prst="downArrow">
              <a:avLst/>
            </a:prstGeom>
            <a:solidFill>
              <a:srgbClr val="E8223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sz="1349" dirty="0"/>
            </a:p>
          </p:txBody>
        </p:sp>
        <p:sp>
          <p:nvSpPr>
            <p:cNvPr id="20" name="形状 19"/>
            <p:cNvSpPr/>
            <p:nvPr/>
          </p:nvSpPr>
          <p:spPr bwMode="auto">
            <a:xfrm flipV="1">
              <a:off x="2248194" y="3789041"/>
              <a:ext cx="6077743" cy="2867199"/>
            </a:xfrm>
            <a:prstGeom prst="funnel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305" name="椭圆 1"/>
            <p:cNvSpPr>
              <a:spLocks noChangeArrowheads="1"/>
            </p:cNvSpPr>
            <p:nvPr/>
          </p:nvSpPr>
          <p:spPr bwMode="auto">
            <a:xfrm>
              <a:off x="2334088" y="5443763"/>
              <a:ext cx="5903436" cy="1175418"/>
            </a:xfrm>
            <a:prstGeom prst="ellipse">
              <a:avLst/>
            </a:prstGeom>
            <a:noFill/>
            <a:ln w="9525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buFont typeface="Arial" pitchFamily="34" charset="0"/>
                <a:buNone/>
              </a:pPr>
              <a:endParaRPr lang="zh-CN" altLang="en-US" sz="1349"/>
            </a:p>
          </p:txBody>
        </p:sp>
        <p:sp>
          <p:nvSpPr>
            <p:cNvPr id="19" name="下箭头 18"/>
            <p:cNvSpPr/>
            <p:nvPr/>
          </p:nvSpPr>
          <p:spPr>
            <a:xfrm>
              <a:off x="4924010" y="5560632"/>
              <a:ext cx="639316" cy="366070"/>
            </a:xfrm>
            <a:prstGeom prst="downArrow">
              <a:avLst/>
            </a:prstGeom>
            <a:solidFill>
              <a:srgbClr val="E8223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cxnSp>
          <p:nvCxnSpPr>
            <p:cNvPr id="6" name="直接连接符 5"/>
            <p:cNvCxnSpPr/>
            <p:nvPr/>
          </p:nvCxnSpPr>
          <p:spPr bwMode="auto">
            <a:xfrm>
              <a:off x="6132783" y="4331227"/>
              <a:ext cx="348025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矩形 20"/>
            <p:cNvSpPr/>
            <p:nvPr/>
          </p:nvSpPr>
          <p:spPr>
            <a:xfrm>
              <a:off x="9659609" y="4120602"/>
              <a:ext cx="698602" cy="392974"/>
            </a:xfrm>
            <a:prstGeom prst="rect">
              <a:avLst/>
            </a:prstGeom>
          </p:spPr>
          <p:txBody>
            <a:bodyPr wrap="none" lIns="121845" tIns="60923" rIns="121845" bIns="60923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rgbClr val="E8314A"/>
                  </a:solidFill>
                  <a:latin typeface="微软雅黑" pitchFamily="34" charset="-122"/>
                  <a:ea typeface="微软雅黑" pitchFamily="34" charset="-122"/>
                </a:rPr>
                <a:t>战略</a:t>
              </a:r>
              <a:endParaRPr lang="zh-CN" altLang="en-US" sz="1349" b="1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659609" y="5205143"/>
              <a:ext cx="698602" cy="392974"/>
            </a:xfrm>
            <a:prstGeom prst="rect">
              <a:avLst/>
            </a:prstGeom>
          </p:spPr>
          <p:txBody>
            <a:bodyPr wrap="none" lIns="121845" tIns="60923" rIns="121845" bIns="60923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rgbClr val="E8314A"/>
                  </a:solidFill>
                  <a:latin typeface="微软雅黑" pitchFamily="34" charset="-122"/>
                  <a:ea typeface="微软雅黑" pitchFamily="34" charset="-122"/>
                </a:rPr>
                <a:t>战术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9659609" y="5907658"/>
              <a:ext cx="698602" cy="392974"/>
            </a:xfrm>
            <a:prstGeom prst="rect">
              <a:avLst/>
            </a:prstGeom>
          </p:spPr>
          <p:txBody>
            <a:bodyPr wrap="none" lIns="121845" tIns="60923" rIns="121845" bIns="60923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rgbClr val="E8314A"/>
                  </a:solidFill>
                  <a:latin typeface="微软雅黑" pitchFamily="34" charset="-122"/>
                  <a:ea typeface="微软雅黑" pitchFamily="34" charset="-122"/>
                </a:rPr>
                <a:t>实施</a:t>
              </a:r>
            </a:p>
          </p:txBody>
        </p:sp>
        <p:cxnSp>
          <p:nvCxnSpPr>
            <p:cNvPr id="24" name="直接连接符 23"/>
            <p:cNvCxnSpPr/>
            <p:nvPr/>
          </p:nvCxnSpPr>
          <p:spPr bwMode="auto">
            <a:xfrm>
              <a:off x="7076940" y="5361726"/>
              <a:ext cx="254456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7462223" y="6104446"/>
              <a:ext cx="215928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02" name="TextBox 25"/>
            <p:cNvSpPr txBox="1">
              <a:spLocks noChangeArrowheads="1"/>
            </p:cNvSpPr>
            <p:nvPr/>
          </p:nvSpPr>
          <p:spPr bwMode="auto">
            <a:xfrm>
              <a:off x="8541863" y="2037468"/>
              <a:ext cx="2042850" cy="589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1845" tIns="60923" rIns="121845" bIns="60923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E82239"/>
                  </a:solidFill>
                  <a:latin typeface="微软雅黑" pitchFamily="34" charset="-122"/>
                  <a:ea typeface="微软雅黑" pitchFamily="34" charset="-122"/>
                </a:rPr>
                <a:t>分析</a:t>
              </a:r>
              <a:endParaRPr lang="zh-CN" altLang="en-US" sz="2400" b="1" dirty="0">
                <a:solidFill>
                  <a:srgbClr val="E8223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96573" y="-98658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E82239"/>
                </a:solidFill>
                <a:latin typeface="微软雅黑" pitchFamily="34" charset="-122"/>
                <a:ea typeface="微软雅黑" pitchFamily="34" charset="-122"/>
              </a:rPr>
              <a:t>大量的收集材料和研究分析</a:t>
            </a:r>
          </a:p>
          <a:p>
            <a:endParaRPr kumimoji="1" lang="zh-CN" altLang="en-US" dirty="0"/>
          </a:p>
        </p:txBody>
      </p:sp>
      <p:grpSp>
        <p:nvGrpSpPr>
          <p:cNvPr id="45" name="组合 15"/>
          <p:cNvGrpSpPr>
            <a:grpSpLocks/>
          </p:cNvGrpSpPr>
          <p:nvPr/>
        </p:nvGrpSpPr>
        <p:grpSpPr bwMode="auto">
          <a:xfrm>
            <a:off x="2208861" y="1527182"/>
            <a:ext cx="5736435" cy="2865832"/>
            <a:chOff x="1775793" y="996072"/>
            <a:chExt cx="4558743" cy="3000120"/>
          </a:xfrm>
        </p:grpSpPr>
        <p:sp>
          <p:nvSpPr>
            <p:cNvPr id="46" name="形状 45"/>
            <p:cNvSpPr/>
            <p:nvPr/>
          </p:nvSpPr>
          <p:spPr>
            <a:xfrm>
              <a:off x="1775793" y="996072"/>
              <a:ext cx="4558743" cy="2151597"/>
            </a:xfrm>
            <a:prstGeom prst="funnel">
              <a:avLst/>
            </a:prstGeom>
            <a:solidFill>
              <a:srgbClr val="E8314A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" name="椭圆 46"/>
            <p:cNvSpPr/>
            <p:nvPr/>
          </p:nvSpPr>
          <p:spPr>
            <a:xfrm>
              <a:off x="1886904" y="1120688"/>
              <a:ext cx="4328583" cy="85938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E8314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大量的收集材料和研究分析</a:t>
              </a:r>
            </a:p>
          </p:txBody>
        </p:sp>
        <p:sp>
          <p:nvSpPr>
            <p:cNvPr id="48" name="下箭头 47"/>
            <p:cNvSpPr/>
            <p:nvPr/>
          </p:nvSpPr>
          <p:spPr>
            <a:xfrm>
              <a:off x="3815481" y="3210398"/>
              <a:ext cx="479366" cy="307370"/>
            </a:xfrm>
            <a:prstGeom prst="downArrow">
              <a:avLst/>
            </a:prstGeom>
            <a:solidFill>
              <a:srgbClr val="E8314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任意多边形 9"/>
            <p:cNvSpPr/>
            <p:nvPr/>
          </p:nvSpPr>
          <p:spPr>
            <a:xfrm>
              <a:off x="2902780" y="3419087"/>
              <a:ext cx="2304768" cy="577105"/>
            </a:xfrm>
            <a:custGeom>
              <a:avLst/>
              <a:gdLst>
                <a:gd name="connsiteX0" fmla="*/ 0 w 2305878"/>
                <a:gd name="connsiteY0" fmla="*/ 0 h 576469"/>
                <a:gd name="connsiteX1" fmla="*/ 2305878 w 2305878"/>
                <a:gd name="connsiteY1" fmla="*/ 0 h 576469"/>
                <a:gd name="connsiteX2" fmla="*/ 2305878 w 2305878"/>
                <a:gd name="connsiteY2" fmla="*/ 576469 h 576469"/>
                <a:gd name="connsiteX3" fmla="*/ 0 w 2305878"/>
                <a:gd name="connsiteY3" fmla="*/ 576469 h 576469"/>
                <a:gd name="connsiteX4" fmla="*/ 0 w 2305878"/>
                <a:gd name="connsiteY4" fmla="*/ 0 h 57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78" h="576469">
                  <a:moveTo>
                    <a:pt x="0" y="0"/>
                  </a:moveTo>
                  <a:lnTo>
                    <a:pt x="2305878" y="0"/>
                  </a:lnTo>
                  <a:lnTo>
                    <a:pt x="2305878" y="576469"/>
                  </a:lnTo>
                  <a:lnTo>
                    <a:pt x="0" y="5764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13792" tIns="113792" rIns="113792" bIns="113792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1600" dirty="0"/>
            </a:p>
          </p:txBody>
        </p:sp>
      </p:grpSp>
      <p:sp>
        <p:nvSpPr>
          <p:cNvPr id="50" name="TextBox 26"/>
          <p:cNvSpPr txBox="1"/>
          <p:nvPr/>
        </p:nvSpPr>
        <p:spPr>
          <a:xfrm>
            <a:off x="4620701" y="2805861"/>
            <a:ext cx="1106488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基石</a:t>
            </a:r>
            <a:endParaRPr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9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 txBox="1">
            <a:spLocks/>
          </p:cNvSpPr>
          <p:nvPr/>
        </p:nvSpPr>
        <p:spPr>
          <a:xfrm>
            <a:off x="631410" y="942400"/>
            <a:ext cx="1119374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dirty="0" smtClean="0"/>
              <a:t>品牌</a:t>
            </a:r>
            <a:r>
              <a:rPr lang="zh-CN" altLang="en-US" dirty="0"/>
              <a:t>画布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00756" y="339419"/>
            <a:ext cx="18473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399" dirty="0"/>
          </a:p>
        </p:txBody>
      </p:sp>
      <p:grpSp>
        <p:nvGrpSpPr>
          <p:cNvPr id="3" name="组 2"/>
          <p:cNvGrpSpPr/>
          <p:nvPr/>
        </p:nvGrpSpPr>
        <p:grpSpPr>
          <a:xfrm>
            <a:off x="1163654" y="1429628"/>
            <a:ext cx="10771638" cy="5253443"/>
            <a:chOff x="1163654" y="1429628"/>
            <a:chExt cx="10771638" cy="5253443"/>
          </a:xfrm>
        </p:grpSpPr>
        <p:grpSp>
          <p:nvGrpSpPr>
            <p:cNvPr id="41" name="组 40"/>
            <p:cNvGrpSpPr/>
            <p:nvPr/>
          </p:nvGrpSpPr>
          <p:grpSpPr>
            <a:xfrm>
              <a:off x="1163654" y="1683213"/>
              <a:ext cx="10756564" cy="4999858"/>
              <a:chOff x="444500" y="949491"/>
              <a:chExt cx="8787582" cy="4084638"/>
            </a:xfrm>
          </p:grpSpPr>
          <p:sp>
            <p:nvSpPr>
              <p:cNvPr id="42" name="矩形 3"/>
              <p:cNvSpPr>
                <a:spLocks noChangeArrowheads="1"/>
              </p:cNvSpPr>
              <p:nvPr/>
            </p:nvSpPr>
            <p:spPr bwMode="auto">
              <a:xfrm>
                <a:off x="444500" y="949491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600" smtClean="0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43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44" name="直线连接符 5"/>
              <p:cNvSpPr>
                <a:spLocks noChangeShapeType="1"/>
              </p:cNvSpPr>
              <p:nvPr/>
            </p:nvSpPr>
            <p:spPr bwMode="auto">
              <a:xfrm>
                <a:off x="1965325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45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46" name="直线连接符 7"/>
              <p:cNvSpPr>
                <a:spLocks noChangeShapeType="1"/>
              </p:cNvSpPr>
              <p:nvPr/>
            </p:nvSpPr>
            <p:spPr bwMode="auto">
              <a:xfrm>
                <a:off x="5187950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47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48" name="直线连接符 9"/>
              <p:cNvSpPr>
                <a:spLocks noChangeShapeType="1"/>
              </p:cNvSpPr>
              <p:nvPr/>
            </p:nvSpPr>
            <p:spPr bwMode="auto">
              <a:xfrm>
                <a:off x="1965325" y="2974264"/>
                <a:ext cx="6778625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49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50" name="文本框 21"/>
              <p:cNvSpPr>
                <a:spLocks noChangeArrowheads="1"/>
              </p:cNvSpPr>
              <p:nvPr/>
            </p:nvSpPr>
            <p:spPr bwMode="auto">
              <a:xfrm>
                <a:off x="2079686" y="1662668"/>
                <a:ext cx="1182687" cy="94509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51" name="文本框 22"/>
              <p:cNvSpPr>
                <a:spLocks noChangeArrowheads="1"/>
              </p:cNvSpPr>
              <p:nvPr/>
            </p:nvSpPr>
            <p:spPr bwMode="auto">
              <a:xfrm>
                <a:off x="5345279" y="1863630"/>
                <a:ext cx="1325563" cy="2765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5" name="文本框 25"/>
              <p:cNvSpPr>
                <a:spLocks noChangeArrowheads="1"/>
              </p:cNvSpPr>
              <p:nvPr/>
            </p:nvSpPr>
            <p:spPr bwMode="auto">
              <a:xfrm>
                <a:off x="2011362" y="3521637"/>
                <a:ext cx="4432767" cy="2765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</a:t>
                </a:r>
                <a:r>
                  <a:rPr lang="zh-CN" altLang="en-US" sz="1600" dirty="0" smtClean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？  如何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进行产品规划升级？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6" name="文本框 26"/>
              <p:cNvSpPr>
                <a:spLocks noChangeArrowheads="1"/>
              </p:cNvSpPr>
              <p:nvPr/>
            </p:nvSpPr>
            <p:spPr bwMode="auto">
              <a:xfrm>
                <a:off x="3560763" y="1662668"/>
                <a:ext cx="1665116" cy="128233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为何成功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带来启发</a:t>
                </a:r>
              </a:p>
              <a:p>
                <a:pPr eaLnBrk="1" hangingPunct="1">
                  <a:lnSpc>
                    <a:spcPct val="12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他们在受众心中的界定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认知</a:t>
                </a:r>
              </a:p>
              <a:p>
                <a:pPr eaLnBrk="1" hangingPunct="1">
                  <a:lnSpc>
                    <a:spcPct val="12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值得学习的市场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品牌举动</a:t>
                </a:r>
              </a:p>
            </p:txBody>
          </p:sp>
          <p:sp>
            <p:nvSpPr>
              <p:cNvPr id="57" name="文本框 27"/>
              <p:cNvSpPr>
                <a:spLocks noChangeArrowheads="1"/>
              </p:cNvSpPr>
              <p:nvPr/>
            </p:nvSpPr>
            <p:spPr bwMode="auto">
              <a:xfrm>
                <a:off x="584729" y="1588982"/>
                <a:ext cx="1489075" cy="94509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8" name="文本框 29"/>
              <p:cNvSpPr>
                <a:spLocks noChangeArrowheads="1"/>
              </p:cNvSpPr>
              <p:nvPr/>
            </p:nvSpPr>
            <p:spPr bwMode="auto">
              <a:xfrm>
                <a:off x="4406900" y="4471305"/>
                <a:ext cx="2441575" cy="2765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9" name="文本框 30"/>
              <p:cNvSpPr>
                <a:spLocks noChangeArrowheads="1"/>
              </p:cNvSpPr>
              <p:nvPr/>
            </p:nvSpPr>
            <p:spPr bwMode="auto">
              <a:xfrm>
                <a:off x="536575" y="4343632"/>
                <a:ext cx="1514475" cy="67888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60" name="文本框 31"/>
              <p:cNvSpPr>
                <a:spLocks noChangeArrowheads="1"/>
              </p:cNvSpPr>
              <p:nvPr/>
            </p:nvSpPr>
            <p:spPr bwMode="auto">
              <a:xfrm>
                <a:off x="6968307" y="1711442"/>
                <a:ext cx="2263775" cy="88003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600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61" name="文本框 41"/>
              <p:cNvSpPr>
                <a:spLocks noChangeArrowheads="1"/>
              </p:cNvSpPr>
              <p:nvPr/>
            </p:nvSpPr>
            <p:spPr bwMode="auto">
              <a:xfrm>
                <a:off x="2052779" y="1007092"/>
                <a:ext cx="1646238" cy="67888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4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4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2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238386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3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72917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4" name="文本框 44"/>
              <p:cNvSpPr>
                <a:spLocks noChangeArrowheads="1"/>
              </p:cNvSpPr>
              <p:nvPr/>
            </p:nvSpPr>
            <p:spPr bwMode="auto">
              <a:xfrm>
                <a:off x="5286542" y="1032397"/>
                <a:ext cx="1624012" cy="4777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buFont typeface="Arial" panose="020B0604020202020204" pitchFamily="34" charset="0"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4</a:t>
                </a:r>
                <a:r>
                  <a:rPr lang="zh-CN" altLang="en-US" sz="1600" b="1" dirty="0" smtClean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、愿景</a:t>
                </a:r>
                <a:r>
                  <a:rPr lang="en-US" altLang="zh-CN" sz="1600" b="1" dirty="0" smtClean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使命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 Mission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  </a:t>
                </a:r>
                <a:r>
                  <a:rPr lang="en-US" altLang="zh-CN" sz="1600" b="1" dirty="0" smtClean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V</a:t>
                </a:r>
                <a:r>
                  <a:rPr lang="da-DK" altLang="zh-CN" sz="1600" b="1" dirty="0" err="1" smtClean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ision</a:t>
                </a:r>
                <a:r>
                  <a:rPr lang="da-DK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  </a:t>
                </a:r>
                <a:endParaRPr lang="zh-CN" altLang="en-US" sz="1600" b="1" dirty="0">
                  <a:solidFill>
                    <a:srgbClr val="E8314A"/>
                  </a:solidFill>
                  <a:latin typeface="Microsoft YaHei" charset="-122"/>
                  <a:ea typeface="Microsoft YaHei" charset="-122"/>
                  <a:cs typeface="Microsoft YaHei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8" cy="72917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6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918893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7" name="文本框 47"/>
              <p:cNvSpPr>
                <a:spLocks noChangeArrowheads="1"/>
              </p:cNvSpPr>
              <p:nvPr/>
            </p:nvSpPr>
            <p:spPr bwMode="auto">
              <a:xfrm>
                <a:off x="564498" y="1007092"/>
                <a:ext cx="1714500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8" name="文本框 48"/>
              <p:cNvSpPr>
                <a:spLocks noChangeArrowheads="1"/>
              </p:cNvSpPr>
              <p:nvPr/>
            </p:nvSpPr>
            <p:spPr bwMode="auto">
              <a:xfrm>
                <a:off x="2019880" y="2990511"/>
                <a:ext cx="1609725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grpSp>
          <p:nvGrpSpPr>
            <p:cNvPr id="2" name="组 1"/>
            <p:cNvGrpSpPr/>
            <p:nvPr/>
          </p:nvGrpSpPr>
          <p:grpSpPr>
            <a:xfrm>
              <a:off x="10587271" y="1429628"/>
              <a:ext cx="1348021" cy="580956"/>
              <a:chOff x="6172348" y="-30083"/>
              <a:chExt cx="1011328" cy="435852"/>
            </a:xfrm>
          </p:grpSpPr>
          <p:sp>
            <p:nvSpPr>
              <p:cNvPr id="53" name="文档 52"/>
              <p:cNvSpPr/>
              <p:nvPr/>
            </p:nvSpPr>
            <p:spPr>
              <a:xfrm>
                <a:off x="6172348" y="-30083"/>
                <a:ext cx="994772" cy="435852"/>
              </a:xfrm>
              <a:prstGeom prst="flowChartDocument">
                <a:avLst/>
              </a:prstGeom>
              <a:solidFill>
                <a:srgbClr val="FF3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599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172348" y="18632"/>
                <a:ext cx="1011328" cy="253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599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Microsoft YaHei" charset="0"/>
                  </a:rPr>
                  <a:t>思创客原创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59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 txBox="1">
            <a:spLocks/>
          </p:cNvSpPr>
          <p:nvPr/>
        </p:nvSpPr>
        <p:spPr>
          <a:xfrm>
            <a:off x="608111" y="917751"/>
            <a:ext cx="4710100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dirty="0"/>
              <a:t>正确实现品牌审视的秘密武器：品牌画布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885404" y="1288202"/>
            <a:ext cx="1348021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99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 charset="0"/>
              </a:rPr>
              <a:t>思创客原创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164790" y="1503188"/>
            <a:ext cx="11028798" cy="5156898"/>
            <a:chOff x="458147" y="909128"/>
            <a:chExt cx="8824320" cy="4126118"/>
          </a:xfrm>
        </p:grpSpPr>
        <p:grpSp>
          <p:nvGrpSpPr>
            <p:cNvPr id="50" name="组 49"/>
            <p:cNvGrpSpPr/>
            <p:nvPr/>
          </p:nvGrpSpPr>
          <p:grpSpPr>
            <a:xfrm>
              <a:off x="458147" y="909128"/>
              <a:ext cx="8824320" cy="4084638"/>
              <a:chOff x="444500" y="922773"/>
              <a:chExt cx="8824320" cy="4084638"/>
            </a:xfrm>
          </p:grpSpPr>
          <p:sp>
            <p:nvSpPr>
              <p:cNvPr id="55" name="矩形 3"/>
              <p:cNvSpPr>
                <a:spLocks noChangeArrowheads="1"/>
              </p:cNvSpPr>
              <p:nvPr/>
            </p:nvSpPr>
            <p:spPr bwMode="auto">
              <a:xfrm>
                <a:off x="465918" y="922773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600" smtClean="0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56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57" name="直线连接符 5"/>
              <p:cNvSpPr>
                <a:spLocks noChangeShapeType="1"/>
              </p:cNvSpPr>
              <p:nvPr/>
            </p:nvSpPr>
            <p:spPr bwMode="auto">
              <a:xfrm>
                <a:off x="2087498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58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59" name="直线连接符 7"/>
              <p:cNvSpPr>
                <a:spLocks noChangeShapeType="1"/>
              </p:cNvSpPr>
              <p:nvPr/>
            </p:nvSpPr>
            <p:spPr bwMode="auto">
              <a:xfrm>
                <a:off x="5491258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60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61" name="直线连接符 9"/>
              <p:cNvSpPr>
                <a:spLocks noChangeShapeType="1"/>
              </p:cNvSpPr>
              <p:nvPr/>
            </p:nvSpPr>
            <p:spPr bwMode="auto">
              <a:xfrm>
                <a:off x="2087496" y="2974264"/>
                <a:ext cx="6656454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62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  <a:ea typeface="+mn-ea"/>
                </a:endParaRPr>
              </a:p>
            </p:txBody>
          </p:sp>
          <p:sp>
            <p:nvSpPr>
              <p:cNvPr id="63" name="文本框 21"/>
              <p:cNvSpPr>
                <a:spLocks noChangeArrowheads="1"/>
              </p:cNvSpPr>
              <p:nvPr/>
            </p:nvSpPr>
            <p:spPr bwMode="auto">
              <a:xfrm>
                <a:off x="2227889" y="1823324"/>
                <a:ext cx="1182687" cy="9256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64" name="文本框 22"/>
              <p:cNvSpPr>
                <a:spLocks noChangeArrowheads="1"/>
              </p:cNvSpPr>
              <p:nvPr/>
            </p:nvSpPr>
            <p:spPr bwMode="auto">
              <a:xfrm>
                <a:off x="5578571" y="1863630"/>
                <a:ext cx="1325563" cy="27088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5" name="文本框 25"/>
              <p:cNvSpPr>
                <a:spLocks noChangeArrowheads="1"/>
              </p:cNvSpPr>
              <p:nvPr/>
            </p:nvSpPr>
            <p:spPr bwMode="auto">
              <a:xfrm>
                <a:off x="2011362" y="3484899"/>
                <a:ext cx="4432767" cy="27088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</a:t>
                </a:r>
                <a:r>
                  <a:rPr lang="zh-CN" altLang="en-US" sz="1600" dirty="0" smtClean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？  如何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进行产品规划升级？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6" name="文本框 26"/>
              <p:cNvSpPr>
                <a:spLocks noChangeArrowheads="1"/>
              </p:cNvSpPr>
              <p:nvPr/>
            </p:nvSpPr>
            <p:spPr bwMode="auto">
              <a:xfrm>
                <a:off x="3636790" y="1874727"/>
                <a:ext cx="1767155" cy="10589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为何成功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带来启发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他们在受众心中的界定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认知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值得学习的市场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品牌举动</a:t>
                </a:r>
              </a:p>
            </p:txBody>
          </p:sp>
          <p:sp>
            <p:nvSpPr>
              <p:cNvPr id="67" name="文本框 27"/>
              <p:cNvSpPr>
                <a:spLocks noChangeArrowheads="1"/>
              </p:cNvSpPr>
              <p:nvPr/>
            </p:nvSpPr>
            <p:spPr bwMode="auto">
              <a:xfrm>
                <a:off x="584729" y="1813635"/>
                <a:ext cx="1489075" cy="9256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8" name="文本框 29"/>
              <p:cNvSpPr>
                <a:spLocks noChangeArrowheads="1"/>
              </p:cNvSpPr>
              <p:nvPr/>
            </p:nvSpPr>
            <p:spPr bwMode="auto">
              <a:xfrm>
                <a:off x="4406900" y="4410075"/>
                <a:ext cx="2441575" cy="27088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6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9" name="文本框 30"/>
              <p:cNvSpPr>
                <a:spLocks noChangeArrowheads="1"/>
              </p:cNvSpPr>
              <p:nvPr/>
            </p:nvSpPr>
            <p:spPr bwMode="auto">
              <a:xfrm>
                <a:off x="536575" y="4478338"/>
                <a:ext cx="1514475" cy="46788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60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70" name="文本框 31"/>
              <p:cNvSpPr>
                <a:spLocks noChangeArrowheads="1"/>
              </p:cNvSpPr>
              <p:nvPr/>
            </p:nvSpPr>
            <p:spPr bwMode="auto">
              <a:xfrm>
                <a:off x="7005045" y="1852608"/>
                <a:ext cx="2263775" cy="66489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600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71" name="文本框 41"/>
              <p:cNvSpPr>
                <a:spLocks noChangeArrowheads="1"/>
              </p:cNvSpPr>
              <p:nvPr/>
            </p:nvSpPr>
            <p:spPr bwMode="auto">
              <a:xfrm>
                <a:off x="2200982" y="1007092"/>
                <a:ext cx="1646238" cy="66489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4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4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72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212867" cy="51714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73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71414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75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8" cy="71414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76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879351" cy="51714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77" name="文本框 47"/>
              <p:cNvSpPr>
                <a:spLocks noChangeArrowheads="1"/>
              </p:cNvSpPr>
              <p:nvPr/>
            </p:nvSpPr>
            <p:spPr bwMode="auto">
              <a:xfrm>
                <a:off x="564498" y="1049821"/>
                <a:ext cx="1714500" cy="51714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78" name="文本框 48"/>
              <p:cNvSpPr>
                <a:spLocks noChangeArrowheads="1"/>
              </p:cNvSpPr>
              <p:nvPr/>
            </p:nvSpPr>
            <p:spPr bwMode="auto">
              <a:xfrm>
                <a:off x="2019880" y="2990511"/>
                <a:ext cx="1609725" cy="51714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sp>
          <p:nvSpPr>
            <p:cNvPr id="79" name="矩形 33"/>
            <p:cNvSpPr>
              <a:spLocks noChangeArrowheads="1"/>
            </p:cNvSpPr>
            <p:nvPr/>
          </p:nvSpPr>
          <p:spPr bwMode="auto">
            <a:xfrm>
              <a:off x="2101143" y="1903508"/>
              <a:ext cx="1465163" cy="1049605"/>
            </a:xfrm>
            <a:prstGeom prst="rect">
              <a:avLst/>
            </a:prstGeom>
            <a:solidFill>
              <a:srgbClr val="FFC000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2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数据至上</a:t>
              </a:r>
            </a:p>
          </p:txBody>
        </p:sp>
        <p:sp>
          <p:nvSpPr>
            <p:cNvPr id="80" name="矩形 34"/>
            <p:cNvSpPr>
              <a:spLocks noChangeArrowheads="1"/>
            </p:cNvSpPr>
            <p:nvPr/>
          </p:nvSpPr>
          <p:spPr bwMode="auto">
            <a:xfrm>
              <a:off x="3589774" y="1900542"/>
              <a:ext cx="1943707" cy="1047005"/>
            </a:xfrm>
            <a:prstGeom prst="rect">
              <a:avLst/>
            </a:prstGeom>
            <a:solidFill>
              <a:srgbClr val="D99593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差异</a:t>
              </a:r>
            </a:p>
          </p:txBody>
        </p:sp>
        <p:sp>
          <p:nvSpPr>
            <p:cNvPr id="81" name="矩形 39"/>
            <p:cNvSpPr>
              <a:spLocks noChangeArrowheads="1"/>
            </p:cNvSpPr>
            <p:nvPr/>
          </p:nvSpPr>
          <p:spPr bwMode="auto">
            <a:xfrm>
              <a:off x="5511327" y="1895183"/>
              <a:ext cx="1404769" cy="1065940"/>
            </a:xfrm>
            <a:prstGeom prst="rect">
              <a:avLst/>
            </a:prstGeom>
            <a:solidFill>
              <a:srgbClr val="C4BD97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 dirty="0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传承</a:t>
              </a:r>
            </a:p>
          </p:txBody>
        </p:sp>
        <p:sp>
          <p:nvSpPr>
            <p:cNvPr id="82" name="矩形 81"/>
            <p:cNvSpPr>
              <a:spLocks noChangeArrowheads="1"/>
            </p:cNvSpPr>
            <p:nvPr/>
          </p:nvSpPr>
          <p:spPr bwMode="auto">
            <a:xfrm>
              <a:off x="460122" y="1893819"/>
              <a:ext cx="1625107" cy="1050554"/>
            </a:xfrm>
            <a:prstGeom prst="rect">
              <a:avLst/>
            </a:prstGeom>
            <a:solidFill>
              <a:srgbClr val="C00000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用户为王</a:t>
              </a:r>
            </a:p>
          </p:txBody>
        </p:sp>
        <p:sp>
          <p:nvSpPr>
            <p:cNvPr id="83" name="矩形 35"/>
            <p:cNvSpPr>
              <a:spLocks noChangeArrowheads="1"/>
            </p:cNvSpPr>
            <p:nvPr/>
          </p:nvSpPr>
          <p:spPr bwMode="auto">
            <a:xfrm>
              <a:off x="2085229" y="3425757"/>
              <a:ext cx="6672368" cy="480139"/>
            </a:xfrm>
            <a:prstGeom prst="rect">
              <a:avLst/>
            </a:prstGeom>
            <a:solidFill>
              <a:srgbClr val="FF6824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基础</a:t>
              </a:r>
            </a:p>
          </p:txBody>
        </p:sp>
        <p:sp>
          <p:nvSpPr>
            <p:cNvPr id="84" name="矩形 36"/>
            <p:cNvSpPr>
              <a:spLocks noChangeArrowheads="1"/>
            </p:cNvSpPr>
            <p:nvPr/>
          </p:nvSpPr>
          <p:spPr bwMode="auto">
            <a:xfrm>
              <a:off x="6924202" y="1900542"/>
              <a:ext cx="1833395" cy="1060077"/>
            </a:xfrm>
            <a:prstGeom prst="rect">
              <a:avLst/>
            </a:prstGeom>
            <a:solidFill>
              <a:srgbClr val="FF0000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生命力</a:t>
              </a:r>
            </a:p>
          </p:txBody>
        </p:sp>
        <p:sp>
          <p:nvSpPr>
            <p:cNvPr id="85" name="矩形 37"/>
            <p:cNvSpPr>
              <a:spLocks noChangeArrowheads="1"/>
            </p:cNvSpPr>
            <p:nvPr/>
          </p:nvSpPr>
          <p:spPr bwMode="auto">
            <a:xfrm>
              <a:off x="467476" y="4422471"/>
              <a:ext cx="3910234" cy="612775"/>
            </a:xfrm>
            <a:prstGeom prst="rect">
              <a:avLst/>
            </a:prstGeom>
            <a:solidFill>
              <a:srgbClr val="6FC19C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判断</a:t>
              </a:r>
            </a:p>
          </p:txBody>
        </p:sp>
        <p:sp>
          <p:nvSpPr>
            <p:cNvPr id="86" name="矩形 38"/>
            <p:cNvSpPr>
              <a:spLocks noChangeArrowheads="1"/>
            </p:cNvSpPr>
            <p:nvPr/>
          </p:nvSpPr>
          <p:spPr bwMode="auto">
            <a:xfrm>
              <a:off x="4377710" y="4422471"/>
              <a:ext cx="4379887" cy="612775"/>
            </a:xfrm>
            <a:prstGeom prst="rect">
              <a:avLst/>
            </a:prstGeom>
            <a:solidFill>
              <a:srgbClr val="FABF8E">
                <a:alpha val="7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zh-CN" altLang="en-US" sz="3600" b="1">
                  <a:solidFill>
                    <a:srgbClr val="FFFFFF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考核</a:t>
              </a:r>
            </a:p>
          </p:txBody>
        </p:sp>
        <p:sp>
          <p:nvSpPr>
            <p:cNvPr id="87" name="文档 52"/>
            <p:cNvSpPr>
              <a:spLocks noChangeArrowheads="1"/>
            </p:cNvSpPr>
            <p:nvPr/>
          </p:nvSpPr>
          <p:spPr bwMode="auto">
            <a:xfrm>
              <a:off x="8164513" y="917575"/>
              <a:ext cx="995362" cy="436563"/>
            </a:xfrm>
            <a:prstGeom prst="flowChartDocument">
              <a:avLst/>
            </a:prstGeom>
            <a:solidFill>
              <a:srgbClr val="FF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 sz="16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88" name="文本框 53"/>
            <p:cNvSpPr>
              <a:spLocks noChangeArrowheads="1"/>
            </p:cNvSpPr>
            <p:nvPr/>
          </p:nvSpPr>
          <p:spPr bwMode="auto">
            <a:xfrm>
              <a:off x="8164513" y="966788"/>
              <a:ext cx="1011237" cy="270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思创客原创</a:t>
              </a:r>
              <a:endParaRPr lang="zh-CN" altLang="en-US" sz="1600"/>
            </a:p>
          </p:txBody>
        </p:sp>
      </p:grpSp>
      <p:sp>
        <p:nvSpPr>
          <p:cNvPr id="40" name="文本框 44"/>
          <p:cNvSpPr>
            <a:spLocks noChangeArrowheads="1"/>
          </p:cNvSpPr>
          <p:nvPr/>
        </p:nvSpPr>
        <p:spPr bwMode="auto">
          <a:xfrm>
            <a:off x="7440456" y="1636082"/>
            <a:ext cx="1987895" cy="5847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Mission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sz="1600" b="1" dirty="0" err="1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r>
              <a:rPr lang="da-DK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 </a:t>
            </a:r>
            <a:endParaRPr lang="zh-CN" altLang="en-US" sz="1600" b="1" dirty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3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92345" y="2474874"/>
            <a:ext cx="2122815" cy="2160824"/>
          </a:xfrm>
          <a:prstGeom prst="ellipse">
            <a:avLst/>
          </a:prstGeom>
          <a:solidFill>
            <a:srgbClr val="E8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83297" y="2474874"/>
            <a:ext cx="2122815" cy="2160824"/>
          </a:xfrm>
          <a:prstGeom prst="ellipse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74250" y="2474874"/>
            <a:ext cx="2122815" cy="2160824"/>
          </a:xfrm>
          <a:prstGeom prst="ellipse">
            <a:avLst/>
          </a:prstGeom>
          <a:solidFill>
            <a:srgbClr val="FF6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0821" y="50393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赢在开始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9410" y="50393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指哪打哪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30363" y="50393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举重若轻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43274" y="32476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战略思维</a:t>
            </a:r>
          </a:p>
        </p:txBody>
      </p:sp>
      <p:sp>
        <p:nvSpPr>
          <p:cNvPr id="13" name="矩形 12"/>
          <p:cNvSpPr/>
          <p:nvPr/>
        </p:nvSpPr>
        <p:spPr>
          <a:xfrm>
            <a:off x="5413762" y="324760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方向感</a:t>
            </a:r>
          </a:p>
        </p:txBody>
      </p:sp>
      <p:sp>
        <p:nvSpPr>
          <p:cNvPr id="14" name="矩形 13"/>
          <p:cNvSpPr/>
          <p:nvPr/>
        </p:nvSpPr>
        <p:spPr>
          <a:xfrm>
            <a:off x="8904715" y="324760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战斗力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647791" y="949563"/>
            <a:ext cx="3171217" cy="370451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dirty="0">
                <a:sym typeface="微软雅黑" pitchFamily="34" charset="-122"/>
              </a:rPr>
              <a:t>用好品牌画布你会得到什么</a:t>
            </a:r>
          </a:p>
        </p:txBody>
      </p:sp>
    </p:spTree>
    <p:extLst>
      <p:ext uri="{BB962C8B-B14F-4D97-AF65-F5344CB8AC3E}">
        <p14:creationId xmlns:p14="http://schemas.microsoft.com/office/powerpoint/2010/main" val="17427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58716" y="1888765"/>
            <a:ext cx="5775028" cy="4357372"/>
            <a:chOff x="3758716" y="1750585"/>
            <a:chExt cx="6362796" cy="4930262"/>
          </a:xfrm>
        </p:grpSpPr>
        <p:sp>
          <p:nvSpPr>
            <p:cNvPr id="16390" name="Rectangle 7"/>
            <p:cNvSpPr>
              <a:spLocks noChangeArrowheads="1"/>
            </p:cNvSpPr>
            <p:nvPr/>
          </p:nvSpPr>
          <p:spPr bwMode="auto">
            <a:xfrm>
              <a:off x="4997374" y="1750586"/>
              <a:ext cx="2086389" cy="681056"/>
            </a:xfrm>
            <a:prstGeom prst="rect">
              <a:avLst/>
            </a:prstGeom>
            <a:solidFill>
              <a:srgbClr val="E11936"/>
            </a:solidFill>
            <a:ln w="9525">
              <a:noFill/>
              <a:miter lim="800000"/>
              <a:headEnd/>
              <a:tailEnd/>
            </a:ln>
          </p:spPr>
          <p:txBody>
            <a:bodyPr wrap="none" lIns="120555" tIns="59220" rIns="120555" bIns="59220" anchor="ctr"/>
            <a:lstStyle/>
            <a:p>
              <a:pPr marL="122688" indent="-122688" algn="ctr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维度全面</a:t>
              </a:r>
            </a:p>
          </p:txBody>
        </p: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4997374" y="3303059"/>
              <a:ext cx="2086389" cy="681056"/>
            </a:xfrm>
            <a:prstGeom prst="rect">
              <a:avLst/>
            </a:prstGeom>
            <a:solidFill>
              <a:srgbClr val="E11936"/>
            </a:solidFill>
            <a:ln w="9525">
              <a:noFill/>
              <a:miter lim="800000"/>
              <a:headEnd/>
              <a:tailEnd/>
            </a:ln>
          </p:spPr>
          <p:txBody>
            <a:bodyPr wrap="none" lIns="120555" tIns="59220" rIns="120555" bIns="59220" anchor="ctr"/>
            <a:lstStyle/>
            <a:p>
              <a:pPr marL="122688" indent="-122688" algn="ctr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内容详实</a:t>
              </a:r>
            </a:p>
          </p:txBody>
        </p:sp>
        <p:sp>
          <p:nvSpPr>
            <p:cNvPr id="16392" name="Rectangle 7"/>
            <p:cNvSpPr>
              <a:spLocks noChangeArrowheads="1"/>
            </p:cNvSpPr>
            <p:nvPr/>
          </p:nvSpPr>
          <p:spPr bwMode="auto">
            <a:xfrm>
              <a:off x="4997374" y="5052555"/>
              <a:ext cx="2086389" cy="681056"/>
            </a:xfrm>
            <a:prstGeom prst="rect">
              <a:avLst/>
            </a:prstGeom>
            <a:solidFill>
              <a:srgbClr val="E11936"/>
            </a:solidFill>
            <a:ln w="9525">
              <a:noFill/>
              <a:miter lim="800000"/>
              <a:headEnd/>
              <a:tailEnd/>
            </a:ln>
          </p:spPr>
          <p:txBody>
            <a:bodyPr wrap="none" lIns="120555" tIns="59220" rIns="120555" bIns="59220" anchor="ctr"/>
            <a:lstStyle/>
            <a:p>
              <a:pPr marL="122688" indent="-122688" algn="ctr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洞察深刻</a:t>
              </a:r>
            </a:p>
          </p:txBody>
        </p:sp>
        <p:sp>
          <p:nvSpPr>
            <p:cNvPr id="16393" name="下箭头 1"/>
            <p:cNvSpPr>
              <a:spLocks noChangeArrowheads="1"/>
            </p:cNvSpPr>
            <p:nvPr/>
          </p:nvSpPr>
          <p:spPr bwMode="auto">
            <a:xfrm>
              <a:off x="3758716" y="1750585"/>
              <a:ext cx="643268" cy="4930262"/>
            </a:xfrm>
            <a:prstGeom prst="downArrow">
              <a:avLst>
                <a:gd name="adj1" fmla="val 50000"/>
                <a:gd name="adj2" fmla="val 50124"/>
              </a:avLst>
            </a:prstGeom>
            <a:solidFill>
              <a:srgbClr val="A5A5A5"/>
            </a:solidFill>
            <a:ln w="9525">
              <a:noFill/>
              <a:miter lim="800000"/>
              <a:headEnd/>
              <a:tailEnd/>
            </a:ln>
          </p:spPr>
          <p:txBody>
            <a:bodyPr lIns="121845" tIns="60923" rIns="121845" bIns="60923"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 sz="1349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6394" name="文本框 6"/>
            <p:cNvSpPr>
              <a:spLocks noChangeArrowheads="1"/>
            </p:cNvSpPr>
            <p:nvPr/>
          </p:nvSpPr>
          <p:spPr bwMode="auto">
            <a:xfrm>
              <a:off x="4378651" y="2567009"/>
              <a:ext cx="3323835" cy="369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21845" tIns="60923" rIns="121845" bIns="60923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覆盖品牌定义阶段的全部需要信息</a:t>
              </a:r>
            </a:p>
          </p:txBody>
        </p:sp>
        <p:sp>
          <p:nvSpPr>
            <p:cNvPr id="16395" name="文本框 9"/>
            <p:cNvSpPr>
              <a:spLocks noChangeArrowheads="1"/>
            </p:cNvSpPr>
            <p:nvPr/>
          </p:nvSpPr>
          <p:spPr bwMode="auto">
            <a:xfrm>
              <a:off x="4378651" y="4250617"/>
              <a:ext cx="4965310" cy="369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21845" tIns="60923" rIns="121845" bIns="60923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通过不同层级的侧重点，充实审视自我，行业和对手</a:t>
              </a:r>
            </a:p>
          </p:txBody>
        </p:sp>
        <p:sp>
          <p:nvSpPr>
            <p:cNvPr id="16396" name="文本框 10"/>
            <p:cNvSpPr>
              <a:spLocks noChangeArrowheads="1"/>
            </p:cNvSpPr>
            <p:nvPr/>
          </p:nvSpPr>
          <p:spPr bwMode="auto">
            <a:xfrm>
              <a:off x="4378651" y="5980757"/>
              <a:ext cx="5742861" cy="615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1845" tIns="60923" rIns="121845" bIns="60923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经过多维度交叉分析，再结合其他工具，能提炼出有洞察性的观点，帮助定义品牌</a:t>
              </a:r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647791" y="949627"/>
            <a:ext cx="3940659" cy="370322"/>
          </a:xfrm>
          <a:prstGeom prst="rect">
            <a:avLst/>
          </a:prstGeom>
          <a:noFill/>
          <a:ln>
            <a:noFill/>
          </a:ln>
        </p:spPr>
        <p:txBody>
          <a:bodyPr wrap="none" lIns="46274" tIns="46274" rIns="46274" bIns="46274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sz="1999" dirty="0">
                <a:sym typeface="微软雅黑" pitchFamily="34" charset="-122"/>
              </a:rPr>
              <a:t>一份好的品牌画布究竟有什么好处</a:t>
            </a:r>
          </a:p>
        </p:txBody>
      </p:sp>
    </p:spTree>
    <p:extLst>
      <p:ext uri="{BB962C8B-B14F-4D97-AF65-F5344CB8AC3E}">
        <p14:creationId xmlns:p14="http://schemas.microsoft.com/office/powerpoint/2010/main" val="9955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占位符 2"/>
          <p:cNvSpPr>
            <a:spLocks noGrp="1"/>
          </p:cNvSpPr>
          <p:nvPr>
            <p:ph type="body" sz="quarter" idx="4294967295"/>
          </p:nvPr>
        </p:nvSpPr>
        <p:spPr bwMode="auto">
          <a:xfrm>
            <a:off x="624069" y="940492"/>
            <a:ext cx="3171217" cy="37045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74" tIns="46274" rIns="46274" bIns="46274" anchor="ctr">
            <a:spAutoFit/>
          </a:bodyPr>
          <a:lstStyle/>
          <a:p>
            <a:pPr marL="0" defTabSz="914309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品牌画布是逻辑分析的过程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719807" y="2696019"/>
            <a:ext cx="2132729" cy="4171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找到核心消费者</a:t>
            </a:r>
          </a:p>
        </p:txBody>
      </p:sp>
      <p:sp>
        <p:nvSpPr>
          <p:cNvPr id="6" name="右箭头 5"/>
          <p:cNvSpPr/>
          <p:nvPr/>
        </p:nvSpPr>
        <p:spPr>
          <a:xfrm>
            <a:off x="3946596" y="2765542"/>
            <a:ext cx="926297" cy="278093"/>
          </a:xfrm>
          <a:prstGeom prst="rightArrow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7" name="圆角矩形 6"/>
          <p:cNvSpPr/>
          <p:nvPr/>
        </p:nvSpPr>
        <p:spPr>
          <a:xfrm>
            <a:off x="5058969" y="2696019"/>
            <a:ext cx="2132730" cy="4171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审视行业环境</a:t>
            </a:r>
          </a:p>
        </p:txBody>
      </p:sp>
      <p:sp>
        <p:nvSpPr>
          <p:cNvPr id="8" name="右箭头 7"/>
          <p:cNvSpPr/>
          <p:nvPr/>
        </p:nvSpPr>
        <p:spPr>
          <a:xfrm>
            <a:off x="7285761" y="2765542"/>
            <a:ext cx="926295" cy="278093"/>
          </a:xfrm>
          <a:prstGeom prst="rightArrow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9" name="圆角矩形 8"/>
          <p:cNvSpPr/>
          <p:nvPr/>
        </p:nvSpPr>
        <p:spPr>
          <a:xfrm>
            <a:off x="8398134" y="2681159"/>
            <a:ext cx="2132729" cy="486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  <a:defRPr/>
            </a:pPr>
            <a:r>
              <a:rPr lang="en-US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3.</a:t>
            </a:r>
            <a:r>
              <a:rPr lang="zh-CN" altLang="en-US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了解竞争对手</a:t>
            </a:r>
            <a:endParaRPr lang="en-US" altLang="zh-CN" sz="1599" dirty="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和行业标杆</a:t>
            </a:r>
          </a:p>
        </p:txBody>
      </p:sp>
      <p:sp>
        <p:nvSpPr>
          <p:cNvPr id="10" name="手杖形箭头 9"/>
          <p:cNvSpPr/>
          <p:nvPr/>
        </p:nvSpPr>
        <p:spPr>
          <a:xfrm rot="5400000">
            <a:off x="10391815" y="3090666"/>
            <a:ext cx="1670605" cy="1020356"/>
          </a:xfrm>
          <a:prstGeom prst="uturnArrow">
            <a:avLst>
              <a:gd name="adj1" fmla="val 2158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398134" y="4016962"/>
            <a:ext cx="2132729" cy="4191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理清公司</a:t>
            </a:r>
            <a:r>
              <a:rPr lang="zh-CN" altLang="en-US" sz="1599" dirty="0" smtClean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愿景</a:t>
            </a:r>
            <a:r>
              <a:rPr lang="en-US" altLang="zh-CN" sz="1599" dirty="0" smtClean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&amp;</a:t>
            </a:r>
            <a:r>
              <a:rPr lang="zh-CN" altLang="en-US" sz="1599" dirty="0" smtClean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使命</a:t>
            </a:r>
            <a:endParaRPr lang="zh-CN" altLang="en-US" sz="1599" dirty="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右箭头 11"/>
          <p:cNvSpPr/>
          <p:nvPr/>
        </p:nvSpPr>
        <p:spPr>
          <a:xfrm rot="10800000">
            <a:off x="7285761" y="4086485"/>
            <a:ext cx="926295" cy="280139"/>
          </a:xfrm>
          <a:prstGeom prst="rightArrow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13" name="圆角矩形 12"/>
          <p:cNvSpPr/>
          <p:nvPr/>
        </p:nvSpPr>
        <p:spPr>
          <a:xfrm>
            <a:off x="5058969" y="4016962"/>
            <a:ext cx="2132730" cy="4191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5</a:t>
            </a:r>
            <a:r>
              <a:rPr lang="en-US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.</a:t>
            </a:r>
            <a:r>
              <a:rPr lang="en-US" altLang="en-US" sz="1599" dirty="0" err="1">
                <a:solidFill>
                  <a:srgbClr val="FFFFFF"/>
                </a:solidFill>
                <a:latin typeface="微软雅黑" charset="-122"/>
                <a:ea typeface="微软雅黑" charset="-122"/>
              </a:rPr>
              <a:t>探索组织资源</a:t>
            </a:r>
            <a:endParaRPr lang="zh-CN" altLang="en-US" sz="1599" dirty="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10800000">
            <a:off x="3946596" y="4086485"/>
            <a:ext cx="926297" cy="280139"/>
          </a:xfrm>
          <a:prstGeom prst="rightArrow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15" name="圆角矩形 14"/>
          <p:cNvSpPr/>
          <p:nvPr/>
        </p:nvSpPr>
        <p:spPr>
          <a:xfrm>
            <a:off x="1719807" y="4016962"/>
            <a:ext cx="2132729" cy="4191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zh-CN" sz="1599">
                <a:solidFill>
                  <a:srgbClr val="FFFFFF"/>
                </a:solidFill>
                <a:latin typeface="微软雅黑" charset="-122"/>
                <a:ea typeface="微软雅黑" charset="-122"/>
              </a:rPr>
              <a:t>6</a:t>
            </a:r>
            <a:r>
              <a:rPr lang="en-US" altLang="zh-CN" sz="1599">
                <a:solidFill>
                  <a:srgbClr val="FFFFFF"/>
                </a:solidFill>
                <a:latin typeface="微软雅黑" charset="-122"/>
                <a:ea typeface="微软雅黑" charset="-122"/>
              </a:rPr>
              <a:t>.</a:t>
            </a:r>
            <a:r>
              <a:rPr lang="en-US" altLang="en-US" sz="1599">
                <a:solidFill>
                  <a:srgbClr val="FFFFFF"/>
                </a:solidFill>
                <a:latin typeface="微软雅黑" charset="-122"/>
                <a:ea typeface="微软雅黑" charset="-122"/>
              </a:rPr>
              <a:t>设计产品与服务</a:t>
            </a:r>
            <a:endParaRPr lang="zh-CN" altLang="en-US" sz="1599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8" name="手杖形箭头 27"/>
          <p:cNvSpPr/>
          <p:nvPr/>
        </p:nvSpPr>
        <p:spPr>
          <a:xfrm rot="16200000" flipH="1">
            <a:off x="5239" y="4482155"/>
            <a:ext cx="1668559" cy="1020356"/>
          </a:xfrm>
          <a:prstGeom prst="uturnArrow">
            <a:avLst>
              <a:gd name="adj1" fmla="val 2031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719806" y="5409473"/>
            <a:ext cx="2134774" cy="4171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zh-CN" sz="1599">
                <a:solidFill>
                  <a:srgbClr val="FFFFFF"/>
                </a:solidFill>
                <a:latin typeface="微软雅黑" charset="-122"/>
                <a:ea typeface="微软雅黑" charset="-122"/>
              </a:rPr>
              <a:t>7</a:t>
            </a:r>
            <a:r>
              <a:rPr lang="en-US" altLang="zh-CN" sz="1599">
                <a:solidFill>
                  <a:srgbClr val="FFFFFF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599">
                <a:solidFill>
                  <a:srgbClr val="FFFFFF"/>
                </a:solidFill>
                <a:latin typeface="微软雅黑" charset="-122"/>
                <a:ea typeface="微软雅黑" charset="-122"/>
              </a:rPr>
              <a:t>决定市场目标</a:t>
            </a:r>
          </a:p>
        </p:txBody>
      </p:sp>
      <p:sp>
        <p:nvSpPr>
          <p:cNvPr id="30" name="右箭头 29"/>
          <p:cNvSpPr/>
          <p:nvPr/>
        </p:nvSpPr>
        <p:spPr>
          <a:xfrm>
            <a:off x="3946597" y="5478996"/>
            <a:ext cx="928340" cy="278093"/>
          </a:xfrm>
          <a:prstGeom prst="rightArrow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31" name="圆角矩形 30"/>
          <p:cNvSpPr/>
          <p:nvPr/>
        </p:nvSpPr>
        <p:spPr>
          <a:xfrm>
            <a:off x="5058969" y="5409473"/>
            <a:ext cx="2134774" cy="4171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8</a:t>
            </a:r>
            <a:r>
              <a:rPr lang="en-US" altLang="zh-CN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1599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进行市场投入</a:t>
            </a:r>
          </a:p>
        </p:txBody>
      </p:sp>
      <p:sp>
        <p:nvSpPr>
          <p:cNvPr id="32" name="矩形 31"/>
          <p:cNvSpPr/>
          <p:nvPr/>
        </p:nvSpPr>
        <p:spPr>
          <a:xfrm>
            <a:off x="1441714" y="2487448"/>
            <a:ext cx="9183210" cy="8342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33" name="矩形 32"/>
          <p:cNvSpPr/>
          <p:nvPr/>
        </p:nvSpPr>
        <p:spPr>
          <a:xfrm>
            <a:off x="1441714" y="3808391"/>
            <a:ext cx="9183210" cy="836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34" name="圆角矩形 33"/>
          <p:cNvSpPr/>
          <p:nvPr/>
        </p:nvSpPr>
        <p:spPr>
          <a:xfrm>
            <a:off x="1441714" y="2070310"/>
            <a:ext cx="1578588" cy="347616"/>
          </a:xfrm>
          <a:prstGeom prst="roundRect">
            <a:avLst/>
          </a:prstGeom>
          <a:solidFill>
            <a:srgbClr val="E8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外部审视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1441714" y="3391252"/>
            <a:ext cx="1578588" cy="347616"/>
          </a:xfrm>
          <a:prstGeom prst="roundRect">
            <a:avLst/>
          </a:prstGeom>
          <a:solidFill>
            <a:srgbClr val="E8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内部审视</a:t>
            </a:r>
          </a:p>
        </p:txBody>
      </p:sp>
      <p:sp>
        <p:nvSpPr>
          <p:cNvPr id="36" name="矩形 35"/>
          <p:cNvSpPr/>
          <p:nvPr/>
        </p:nvSpPr>
        <p:spPr>
          <a:xfrm>
            <a:off x="1441714" y="5200903"/>
            <a:ext cx="6030123" cy="8342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1" lang="zh-CN" altLang="en-US" sz="2399"/>
          </a:p>
        </p:txBody>
      </p:sp>
      <p:sp>
        <p:nvSpPr>
          <p:cNvPr id="37" name="圆角矩形 36"/>
          <p:cNvSpPr/>
          <p:nvPr/>
        </p:nvSpPr>
        <p:spPr>
          <a:xfrm>
            <a:off x="1441714" y="4783764"/>
            <a:ext cx="1578588" cy="347616"/>
          </a:xfrm>
          <a:prstGeom prst="roundRect">
            <a:avLst/>
          </a:prstGeom>
          <a:solidFill>
            <a:srgbClr val="E8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制定策略</a:t>
            </a:r>
          </a:p>
        </p:txBody>
      </p:sp>
    </p:spTree>
    <p:extLst>
      <p:ext uri="{BB962C8B-B14F-4D97-AF65-F5344CB8AC3E}">
        <p14:creationId xmlns:p14="http://schemas.microsoft.com/office/powerpoint/2010/main" val="12382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/>
          <p:cNvSpPr/>
          <p:nvPr/>
        </p:nvSpPr>
        <p:spPr>
          <a:xfrm>
            <a:off x="1810455" y="4202842"/>
            <a:ext cx="3347827" cy="2653044"/>
          </a:xfrm>
          <a:prstGeom prst="triangle">
            <a:avLst>
              <a:gd name="adj" fmla="val 219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kumimoji="1" lang="zh-CN" altLang="en-US" sz="2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472" y="3"/>
            <a:ext cx="3613972" cy="6855884"/>
          </a:xfrm>
          <a:prstGeom prst="parallelogram">
            <a:avLst>
              <a:gd name="adj" fmla="val 48643"/>
            </a:avLst>
          </a:prstGeom>
          <a:solidFill>
            <a:srgbClr val="E831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kumimoji="1" lang="zh-CN" altLang="en-US" sz="2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2133" y="2009701"/>
            <a:ext cx="1254493" cy="430755"/>
          </a:xfrm>
          <a:prstGeom prst="rect">
            <a:avLst/>
          </a:prstGeom>
          <a:noFill/>
        </p:spPr>
        <p:txBody>
          <a:bodyPr vert="horz" lIns="121835" tIns="60917" rIns="121835" bIns="60917" rtlCol="0">
            <a:normAutofit/>
          </a:bodyPr>
          <a:lstStyle>
            <a:lvl1pPr marL="342900" lvl="0" indent="-342900">
              <a:lnSpc>
                <a:spcPts val="1800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defRPr>
            </a:lvl1pPr>
            <a:lvl2pPr marL="537845" indent="-182245">
              <a:lnSpc>
                <a:spcPts val="1800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>
                <a:latin typeface="微软雅黑"/>
                <a:ea typeface="微软雅黑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200">
                <a:latin typeface="微软雅黑"/>
              </a:defRPr>
            </a:lvl3pPr>
            <a:lvl4pPr marL="1599565" indent="-228600">
              <a:spcBef>
                <a:spcPct val="20000"/>
              </a:spcBef>
              <a:buFont typeface="Arial"/>
              <a:buChar char="–"/>
              <a:defRPr sz="1100">
                <a:latin typeface="微软雅黑"/>
              </a:defRPr>
            </a:lvl4pPr>
            <a:lvl5pPr marL="2056765" indent="-228600">
              <a:spcBef>
                <a:spcPct val="20000"/>
              </a:spcBef>
              <a:buFont typeface="Arial"/>
              <a:buChar char="»"/>
              <a:defRPr sz="1100">
                <a:latin typeface="微软雅黑"/>
              </a:defRPr>
            </a:lvl5pPr>
            <a:lvl6pPr marL="2513965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165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8365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5565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defTabSz="914088">
              <a:buNone/>
            </a:pPr>
            <a:r>
              <a:rPr lang="zh-CN" altLang="en-US" sz="3733" dirty="0">
                <a:solidFill>
                  <a:srgbClr val="E9314A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7" name="Picture 3" descr="C:\Users\Administrator\Desktop\未标题-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943" y="2"/>
            <a:ext cx="1535497" cy="1535697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3842132" y="2913311"/>
            <a:ext cx="9500996" cy="2579056"/>
          </a:xfrm>
          <a:prstGeom prst="rect">
            <a:avLst/>
          </a:prstGeom>
        </p:spPr>
        <p:txBody>
          <a:bodyPr lIns="91421" tIns="45709" rIns="91421" bIns="45709"/>
          <a:lstStyle>
            <a:defPPr>
              <a:defRPr lang="zh-CN"/>
            </a:defPPr>
            <a:lvl1pPr marL="171496" indent="-171496" defTabSz="68598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33" b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514487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479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470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461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6453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9444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2436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5427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844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从</a:t>
            </a:r>
            <a:r>
              <a:rPr lang="zh-CN" altLang="en-US" sz="2844" dirty="0">
                <a:solidFill>
                  <a:prstClr val="black">
                    <a:lumMod val="50000"/>
                    <a:lumOff val="50000"/>
                  </a:prstClr>
                </a:solidFill>
              </a:rPr>
              <a:t>商业的本质思考品牌营销的作用力</a:t>
            </a:r>
            <a:endParaRPr lang="en-US" altLang="zh-CN" sz="2844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zh-CN" altLang="en-US" sz="2844" dirty="0">
                <a:solidFill>
                  <a:prstClr val="black">
                    <a:lumMod val="50000"/>
                    <a:lumOff val="50000"/>
                  </a:prstClr>
                </a:solidFill>
              </a:rPr>
              <a:t>如何站在老板视角</a:t>
            </a:r>
            <a:r>
              <a:rPr lang="zh-CN" altLang="en-US" sz="2844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做好品牌战略思考</a:t>
            </a:r>
            <a:endParaRPr lang="en-US" altLang="zh-CN" sz="2844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zh-CN" altLang="en-US" sz="2844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学会</a:t>
            </a:r>
            <a:r>
              <a:rPr lang="zh-CN" altLang="en-US" sz="2844" dirty="0">
                <a:solidFill>
                  <a:prstClr val="black">
                    <a:lumMod val="50000"/>
                    <a:lumOff val="50000"/>
                  </a:prstClr>
                </a:solidFill>
              </a:rPr>
              <a:t>用品牌画布构建一份</a:t>
            </a:r>
            <a:r>
              <a:rPr lang="zh-CN" altLang="zh-CN" sz="2844" dirty="0">
                <a:solidFill>
                  <a:prstClr val="black">
                    <a:lumMod val="50000"/>
                    <a:lumOff val="50000"/>
                  </a:prstClr>
                </a:solidFill>
              </a:rPr>
              <a:t>品牌战略地图</a:t>
            </a:r>
          </a:p>
          <a:p>
            <a:r>
              <a:rPr lang="zh-CN" altLang="zh-CN" sz="2844" dirty="0">
                <a:solidFill>
                  <a:prstClr val="black">
                    <a:lumMod val="50000"/>
                    <a:lumOff val="50000"/>
                  </a:prstClr>
                </a:solidFill>
              </a:rPr>
              <a:t>用好品牌画布的三大原则</a:t>
            </a:r>
          </a:p>
        </p:txBody>
      </p:sp>
    </p:spTree>
    <p:extLst>
      <p:ext uri="{BB962C8B-B14F-4D97-AF65-F5344CB8AC3E}">
        <p14:creationId xmlns:p14="http://schemas.microsoft.com/office/powerpoint/2010/main" val="695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84320" y="1567982"/>
            <a:ext cx="246151" cy="330665"/>
          </a:xfrm>
          <a:prstGeom prst="rect">
            <a:avLst/>
          </a:prstGeom>
          <a:noFill/>
        </p:spPr>
        <p:txBody>
          <a:bodyPr wrap="none" lIns="121853" tIns="60927" rIns="121853" bIns="60927" rtlCol="0">
            <a:spAutoFit/>
          </a:bodyPr>
          <a:lstStyle/>
          <a:p>
            <a:endParaRPr lang="en-US" sz="1349" dirty="0">
              <a:latin typeface="微软雅黑"/>
            </a:endParaRPr>
          </a:p>
        </p:txBody>
      </p:sp>
      <p:sp>
        <p:nvSpPr>
          <p:cNvPr id="35" name="Rectangle 1"/>
          <p:cNvSpPr/>
          <p:nvPr/>
        </p:nvSpPr>
        <p:spPr>
          <a:xfrm>
            <a:off x="1564132" y="2401006"/>
            <a:ext cx="8509570" cy="2837578"/>
          </a:xfrm>
          <a:prstGeom prst="rect">
            <a:avLst/>
          </a:prstGeom>
          <a:noFill/>
          <a:ln w="57150" cmpd="sng">
            <a:solidFill>
              <a:srgbClr val="E119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1753528" y="2565287"/>
            <a:ext cx="2568239" cy="2509016"/>
          </a:xfrm>
          <a:prstGeom prst="rect">
            <a:avLst/>
          </a:prstGeom>
          <a:solidFill>
            <a:srgbClr val="E119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798" b="1" dirty="0"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38" name="Rectangle 16"/>
          <p:cNvSpPr/>
          <p:nvPr/>
        </p:nvSpPr>
        <p:spPr>
          <a:xfrm>
            <a:off x="4530223" y="2565287"/>
            <a:ext cx="2568239" cy="25090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98" b="1" dirty="0">
                <a:latin typeface="微软雅黑" pitchFamily="34" charset="-122"/>
                <a:ea typeface="微软雅黑" pitchFamily="34" charset="-122"/>
                <a:cs typeface="Heiti TC Light"/>
              </a:rPr>
              <a:t>行业</a:t>
            </a:r>
            <a:endParaRPr lang="en-US" altLang="zh-CN" sz="4798" b="1" dirty="0">
              <a:latin typeface="微软雅黑" pitchFamily="34" charset="-122"/>
              <a:ea typeface="微软雅黑" pitchFamily="34" charset="-122"/>
              <a:cs typeface="Heiti TC Light"/>
            </a:endParaRPr>
          </a:p>
          <a:p>
            <a:pPr algn="ctr"/>
            <a:r>
              <a:rPr lang="zh-CN" altLang="en-US" sz="4798" b="1" dirty="0">
                <a:latin typeface="微软雅黑" pitchFamily="34" charset="-122"/>
                <a:ea typeface="微软雅黑" pitchFamily="34" charset="-122"/>
                <a:cs typeface="Heiti TC Light"/>
              </a:rPr>
              <a:t>对手</a:t>
            </a:r>
            <a:endParaRPr lang="en-US" sz="4798" b="1" dirty="0"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39" name="Rectangle 18"/>
          <p:cNvSpPr/>
          <p:nvPr/>
        </p:nvSpPr>
        <p:spPr>
          <a:xfrm>
            <a:off x="7308428" y="2565287"/>
            <a:ext cx="2556182" cy="2509016"/>
          </a:xfrm>
          <a:prstGeom prst="rect">
            <a:avLst/>
          </a:prstGeom>
          <a:solidFill>
            <a:srgbClr val="8256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7905928" y="3047517"/>
            <a:ext cx="1440711" cy="15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798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受众需求</a:t>
            </a:r>
            <a:endParaRPr lang="en-US" sz="4798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41" name="矩形 10"/>
          <p:cNvSpPr/>
          <p:nvPr/>
        </p:nvSpPr>
        <p:spPr>
          <a:xfrm>
            <a:off x="683785" y="929196"/>
            <a:ext cx="1623004" cy="36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41654" tIns="41654" rIns="41654" bIns="41654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1999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Microsoft YaHei" charset="-122"/>
                <a:sym typeface="微软雅黑" pitchFamily="34" charset="-122"/>
              </a:rPr>
              <a:t>最重要的三点</a:t>
            </a:r>
            <a:endParaRPr lang="en-US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Microsoft YaHei" charset="-122"/>
              <a:sym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70751" y="5720815"/>
            <a:ext cx="1487184" cy="542202"/>
          </a:xfrm>
          <a:prstGeom prst="rect">
            <a:avLst/>
          </a:prstGeom>
          <a:noFill/>
          <a:ln w="28575">
            <a:solidFill>
              <a:srgbClr val="FF3C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4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提特点</a:t>
            </a:r>
            <a:endParaRPr lang="zh-CN" altLang="en-US" sz="1349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82691" y="5720815"/>
            <a:ext cx="1487184" cy="542202"/>
          </a:xfrm>
          <a:prstGeom prst="rect">
            <a:avLst/>
          </a:prstGeom>
          <a:noFill/>
          <a:ln w="28575">
            <a:solidFill>
              <a:srgbClr val="FF3C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49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找痛点</a:t>
            </a:r>
          </a:p>
        </p:txBody>
      </p:sp>
      <p:sp>
        <p:nvSpPr>
          <p:cNvPr id="14" name="矩形 13"/>
          <p:cNvSpPr/>
          <p:nvPr/>
        </p:nvSpPr>
        <p:spPr>
          <a:xfrm>
            <a:off x="2270817" y="5720815"/>
            <a:ext cx="1487184" cy="542202"/>
          </a:xfrm>
          <a:prstGeom prst="rect">
            <a:avLst/>
          </a:prstGeom>
          <a:noFill/>
          <a:ln w="28575">
            <a:solidFill>
              <a:srgbClr val="FF3C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4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抓优点</a:t>
            </a:r>
            <a:endParaRPr lang="zh-CN" altLang="en-US" sz="1349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5568987" y="5292958"/>
            <a:ext cx="495728" cy="2675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6" name="TextBox 3"/>
          <p:cNvSpPr txBox="1"/>
          <p:nvPr/>
        </p:nvSpPr>
        <p:spPr>
          <a:xfrm>
            <a:off x="2317292" y="3047517"/>
            <a:ext cx="1440711" cy="15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798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组织资源</a:t>
            </a:r>
            <a:endParaRPr lang="en-US" sz="4798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378419" y="5292958"/>
            <a:ext cx="495728" cy="2675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8" name="下箭头 17"/>
          <p:cNvSpPr/>
          <p:nvPr/>
        </p:nvSpPr>
        <p:spPr>
          <a:xfrm>
            <a:off x="2821123" y="5292958"/>
            <a:ext cx="495728" cy="2675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</p:spTree>
    <p:extLst>
      <p:ext uri="{BB962C8B-B14F-4D97-AF65-F5344CB8AC3E}">
        <p14:creationId xmlns:p14="http://schemas.microsoft.com/office/powerpoint/2010/main" val="3585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5885" y="1580936"/>
            <a:ext cx="2119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Mission</a:t>
            </a:r>
            <a:r>
              <a:rPr lang="zh-CN" altLang="en-US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b="1" dirty="0" err="1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endParaRPr lang="zh-CN" altLang="en-US" dirty="0"/>
          </a:p>
        </p:txBody>
      </p:sp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627033" y="942064"/>
            <a:ext cx="2956415" cy="37045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74" tIns="46274" rIns="46274" bIns="46274" anchor="ctr">
            <a:sp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拆解品牌画布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用户群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Helvetica Light" charset="0"/>
              <a:sym typeface="微软雅黑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80364" y="1580936"/>
            <a:ext cx="11513224" cy="5381705"/>
            <a:chOff x="594442" y="1238610"/>
            <a:chExt cx="11763662" cy="5498769"/>
          </a:xfrm>
        </p:grpSpPr>
        <p:grpSp>
          <p:nvGrpSpPr>
            <p:cNvPr id="2" name="组 32"/>
            <p:cNvGrpSpPr/>
            <p:nvPr/>
          </p:nvGrpSpPr>
          <p:grpSpPr>
            <a:xfrm>
              <a:off x="594442" y="1265597"/>
              <a:ext cx="11763662" cy="5444504"/>
              <a:chOff x="444500" y="949491"/>
              <a:chExt cx="8824320" cy="4084638"/>
            </a:xfrm>
          </p:grpSpPr>
          <p:sp>
            <p:nvSpPr>
              <p:cNvPr id="34" name="矩形 3"/>
              <p:cNvSpPr>
                <a:spLocks noChangeArrowheads="1"/>
              </p:cNvSpPr>
              <p:nvPr/>
            </p:nvSpPr>
            <p:spPr bwMode="auto">
              <a:xfrm>
                <a:off x="444500" y="949491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35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4" name="直线连接符 5"/>
              <p:cNvSpPr>
                <a:spLocks noChangeShapeType="1"/>
              </p:cNvSpPr>
              <p:nvPr/>
            </p:nvSpPr>
            <p:spPr bwMode="auto">
              <a:xfrm>
                <a:off x="1965325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5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6" name="直线连接符 7"/>
              <p:cNvSpPr>
                <a:spLocks noChangeShapeType="1"/>
              </p:cNvSpPr>
              <p:nvPr/>
            </p:nvSpPr>
            <p:spPr bwMode="auto">
              <a:xfrm>
                <a:off x="5187950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7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8" name="直线连接符 9"/>
              <p:cNvSpPr>
                <a:spLocks noChangeShapeType="1"/>
              </p:cNvSpPr>
              <p:nvPr/>
            </p:nvSpPr>
            <p:spPr bwMode="auto">
              <a:xfrm>
                <a:off x="1965325" y="2974264"/>
                <a:ext cx="6778625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9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0" name="文本框 21"/>
              <p:cNvSpPr>
                <a:spLocks noChangeArrowheads="1"/>
              </p:cNvSpPr>
              <p:nvPr/>
            </p:nvSpPr>
            <p:spPr bwMode="auto">
              <a:xfrm>
                <a:off x="2079686" y="1662668"/>
                <a:ext cx="1182687" cy="91908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51" name="文本框 22"/>
              <p:cNvSpPr>
                <a:spLocks noChangeArrowheads="1"/>
              </p:cNvSpPr>
              <p:nvPr/>
            </p:nvSpPr>
            <p:spPr bwMode="auto">
              <a:xfrm>
                <a:off x="5345279" y="1863630"/>
                <a:ext cx="1325563" cy="25927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2" name="文本框 25"/>
              <p:cNvSpPr>
                <a:spLocks noChangeArrowheads="1"/>
              </p:cNvSpPr>
              <p:nvPr/>
            </p:nvSpPr>
            <p:spPr bwMode="auto">
              <a:xfrm>
                <a:off x="2011362" y="3484899"/>
                <a:ext cx="4432767" cy="25927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高期望值产品？  如何进行产品规划升级？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3" name="文本框 26"/>
              <p:cNvSpPr>
                <a:spLocks noChangeArrowheads="1"/>
              </p:cNvSpPr>
              <p:nvPr/>
            </p:nvSpPr>
            <p:spPr bwMode="auto">
              <a:xfrm>
                <a:off x="3636791" y="1752600"/>
                <a:ext cx="1589088" cy="101325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为何成功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带来启发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他们在受众心中的界定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认知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值得学习的市场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品牌举动</a:t>
                </a:r>
              </a:p>
            </p:txBody>
          </p:sp>
          <p:sp>
            <p:nvSpPr>
              <p:cNvPr id="54" name="文本框 27"/>
              <p:cNvSpPr>
                <a:spLocks noChangeArrowheads="1"/>
              </p:cNvSpPr>
              <p:nvPr/>
            </p:nvSpPr>
            <p:spPr bwMode="auto">
              <a:xfrm>
                <a:off x="584729" y="1588982"/>
                <a:ext cx="1489075" cy="91908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5" name="文本框 29"/>
              <p:cNvSpPr>
                <a:spLocks noChangeArrowheads="1"/>
              </p:cNvSpPr>
              <p:nvPr/>
            </p:nvSpPr>
            <p:spPr bwMode="auto">
              <a:xfrm>
                <a:off x="4406900" y="4410076"/>
                <a:ext cx="2441575" cy="25927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6" name="文本框 30"/>
              <p:cNvSpPr>
                <a:spLocks noChangeArrowheads="1"/>
              </p:cNvSpPr>
              <p:nvPr/>
            </p:nvSpPr>
            <p:spPr bwMode="auto">
              <a:xfrm>
                <a:off x="536575" y="4478338"/>
                <a:ext cx="1514475" cy="44776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57" name="文本框 31"/>
              <p:cNvSpPr>
                <a:spLocks noChangeArrowheads="1"/>
              </p:cNvSpPr>
              <p:nvPr/>
            </p:nvSpPr>
            <p:spPr bwMode="auto">
              <a:xfrm>
                <a:off x="7005045" y="1662668"/>
                <a:ext cx="2263775" cy="63626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58" name="文本框 41"/>
              <p:cNvSpPr>
                <a:spLocks noChangeArrowheads="1"/>
              </p:cNvSpPr>
              <p:nvPr/>
            </p:nvSpPr>
            <p:spPr bwMode="auto">
              <a:xfrm>
                <a:off x="2052779" y="1007092"/>
                <a:ext cx="1646238" cy="66801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465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465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59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159427" cy="5108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0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69937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2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8" cy="69937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3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796591" cy="5108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4" name="文本框 47"/>
              <p:cNvSpPr>
                <a:spLocks noChangeArrowheads="1"/>
              </p:cNvSpPr>
              <p:nvPr/>
            </p:nvSpPr>
            <p:spPr bwMode="auto">
              <a:xfrm>
                <a:off x="564498" y="1007092"/>
                <a:ext cx="1714500" cy="5108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5" name="文本框 48"/>
              <p:cNvSpPr>
                <a:spLocks noChangeArrowheads="1"/>
              </p:cNvSpPr>
              <p:nvPr/>
            </p:nvSpPr>
            <p:spPr bwMode="auto">
              <a:xfrm>
                <a:off x="2019880" y="2990511"/>
                <a:ext cx="1609725" cy="5108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 bwMode="auto">
            <a:xfrm>
              <a:off x="2600684" y="1296848"/>
              <a:ext cx="8998462" cy="3964131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594443" y="5269479"/>
              <a:ext cx="11063960" cy="14679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" name="组 69"/>
            <p:cNvGrpSpPr/>
            <p:nvPr/>
          </p:nvGrpSpPr>
          <p:grpSpPr>
            <a:xfrm>
              <a:off x="10852617" y="1238610"/>
              <a:ext cx="1348076" cy="581904"/>
              <a:chOff x="8164513" y="917575"/>
              <a:chExt cx="1011237" cy="436563"/>
            </a:xfrm>
          </p:grpSpPr>
          <p:sp>
            <p:nvSpPr>
              <p:cNvPr id="71" name="文档 52"/>
              <p:cNvSpPr>
                <a:spLocks noChangeArrowheads="1"/>
              </p:cNvSpPr>
              <p:nvPr/>
            </p:nvSpPr>
            <p:spPr bwMode="auto">
              <a:xfrm>
                <a:off x="8164513" y="917575"/>
                <a:ext cx="995362" cy="436563"/>
              </a:xfrm>
              <a:prstGeom prst="flowChartDocument">
                <a:avLst/>
              </a:prstGeom>
              <a:solidFill>
                <a:srgbClr val="FF3F36"/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 dirty="0">
                  <a:solidFill>
                    <a:srgbClr val="FFFFFF"/>
                  </a:solidFill>
                  <a:latin typeface="+mn-ea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文本框 53"/>
              <p:cNvSpPr>
                <a:spLocks noChangeArrowheads="1"/>
              </p:cNvSpPr>
              <p:nvPr/>
            </p:nvSpPr>
            <p:spPr bwMode="auto">
              <a:xfrm>
                <a:off x="8164513" y="966788"/>
                <a:ext cx="1011237" cy="25927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思创客原创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8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ctrTitle"/>
          </p:nvPr>
        </p:nvSpPr>
        <p:spPr bwMode="auto">
          <a:xfrm>
            <a:off x="688175" y="916115"/>
            <a:ext cx="1119374" cy="37045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74" tIns="46274" rIns="46274" bIns="46274" anchor="ctr">
            <a:spAutoFit/>
          </a:bodyPr>
          <a:lstStyle/>
          <a:p>
            <a:pPr indent="-228600" algn="l" defTabSz="914309">
              <a:buFont typeface="Arial" charset="0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分析方法</a:t>
            </a:r>
          </a:p>
        </p:txBody>
      </p:sp>
      <p:sp>
        <p:nvSpPr>
          <p:cNvPr id="28675" name="Rectangle 7"/>
          <p:cNvSpPr>
            <a:spLocks noChangeArrowheads="1"/>
          </p:cNvSpPr>
          <p:nvPr/>
        </p:nvSpPr>
        <p:spPr bwMode="auto">
          <a:xfrm>
            <a:off x="531281" y="1728013"/>
            <a:ext cx="1573829" cy="1438257"/>
          </a:xfrm>
          <a:prstGeom prst="rect">
            <a:avLst/>
          </a:prstGeom>
          <a:solidFill>
            <a:srgbClr val="FF5D42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常见</a:t>
            </a: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方法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28676" name="Rectangle 7"/>
          <p:cNvSpPr>
            <a:spLocks noChangeArrowheads="1"/>
          </p:cNvSpPr>
          <p:nvPr/>
        </p:nvSpPr>
        <p:spPr bwMode="auto">
          <a:xfrm>
            <a:off x="531281" y="3310096"/>
            <a:ext cx="1573829" cy="1438257"/>
          </a:xfrm>
          <a:prstGeom prst="rect">
            <a:avLst/>
          </a:prstGeom>
          <a:solidFill>
            <a:srgbClr val="FF3D36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目的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28677" name="Rectangle 7"/>
          <p:cNvSpPr>
            <a:spLocks noChangeArrowheads="1"/>
          </p:cNvSpPr>
          <p:nvPr/>
        </p:nvSpPr>
        <p:spPr bwMode="auto">
          <a:xfrm>
            <a:off x="531281" y="4892181"/>
            <a:ext cx="1573829" cy="1438257"/>
          </a:xfrm>
          <a:prstGeom prst="rect">
            <a:avLst/>
          </a:prstGeom>
          <a:solidFill>
            <a:srgbClr val="E8314A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执行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Tips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31281" y="1728013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1281" y="3310096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1281" y="4892181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768" y="3223489"/>
            <a:ext cx="3461441" cy="1668690"/>
          </a:xfrm>
          <a:prstGeom prst="rect">
            <a:avLst/>
          </a:prstGeom>
        </p:spPr>
      </p:pic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2105111" y="1763844"/>
            <a:ext cx="5298978" cy="119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问卷调查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用户面对面访谈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电话访谈</a:t>
            </a: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2105109" y="3240300"/>
            <a:ext cx="6155700" cy="193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消费者画像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消费者需求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消费者痛点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消费者期待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zh-CN" altLang="en-US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5109" y="4963971"/>
            <a:ext cx="6155700" cy="144552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适用于不同规模与类型公司的黄金法则：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333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2B</a:t>
            </a:r>
            <a:r>
              <a:rPr lang="zh-CN" altLang="en-US" sz="1333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类型企业：</a:t>
            </a:r>
            <a:r>
              <a:rPr lang="zh-CN" altLang="en-US" sz="1333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以一对一访谈（面对面</a:t>
            </a:r>
            <a:r>
              <a:rPr lang="en-US" altLang="zh-CN" sz="1333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1333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电话）为主，了解其需求</a:t>
            </a:r>
            <a:endParaRPr lang="en-US" altLang="zh-CN" sz="1333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333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2C</a:t>
            </a:r>
            <a:r>
              <a:rPr lang="zh-CN" altLang="en-US" sz="1333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类型企业：</a:t>
            </a:r>
            <a:r>
              <a:rPr lang="zh-CN" altLang="en-US" sz="1333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有定性和定量两种方式，可根据调研经费与实际需求进行选择</a:t>
            </a:r>
            <a:endParaRPr lang="en-US" altLang="zh-CN" sz="1333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zh-CN" altLang="en-US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矩形 12"/>
          <p:cNvSpPr>
            <a:spLocks noChangeArrowheads="1"/>
          </p:cNvSpPr>
          <p:nvPr/>
        </p:nvSpPr>
        <p:spPr bwMode="auto">
          <a:xfrm>
            <a:off x="4800080" y="1763846"/>
            <a:ext cx="2862083" cy="156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焦点小组访谈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现有用户资料分析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神秘访客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1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556" y="5388858"/>
            <a:ext cx="12184478" cy="134519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9" name="标题 1"/>
          <p:cNvSpPr>
            <a:spLocks noChangeArrowheads="1"/>
          </p:cNvSpPr>
          <p:nvPr/>
        </p:nvSpPr>
        <p:spPr bwMode="auto">
          <a:xfrm>
            <a:off x="575028" y="893583"/>
            <a:ext cx="8232984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用户群示例：大姨吗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charset="-122"/>
              </a:rPr>
              <a:t>面对</a:t>
            </a: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的用户群体</a:t>
            </a:r>
            <a:endParaRPr lang="zh-CN" altLang="en-US" sz="1999">
              <a:solidFill>
                <a:schemeClr val="tx1">
                  <a:lumMod val="65000"/>
                  <a:lumOff val="35000"/>
                </a:schemeClr>
              </a:solidFill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706" y="2030442"/>
            <a:ext cx="4135532" cy="2180652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圆角矩形 22"/>
          <p:cNvSpPr/>
          <p:nvPr/>
        </p:nvSpPr>
        <p:spPr bwMode="auto">
          <a:xfrm>
            <a:off x="355706" y="1535415"/>
            <a:ext cx="1667966" cy="348988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网络数据查找</a:t>
            </a:r>
          </a:p>
        </p:txBody>
      </p:sp>
      <p:sp>
        <p:nvSpPr>
          <p:cNvPr id="25" name="圆角矩形 24"/>
          <p:cNvSpPr/>
          <p:nvPr/>
        </p:nvSpPr>
        <p:spPr bwMode="auto">
          <a:xfrm>
            <a:off x="5037001" y="1535415"/>
            <a:ext cx="1666800" cy="348988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定性访谈</a:t>
            </a:r>
          </a:p>
        </p:txBody>
      </p:sp>
      <p:pic>
        <p:nvPicPr>
          <p:cNvPr id="29705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7001" y="2151001"/>
            <a:ext cx="5030327" cy="281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8685" y="1814702"/>
            <a:ext cx="2680162" cy="347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80" y="2730533"/>
            <a:ext cx="4139761" cy="2127777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8"/>
          <p:cNvSpPr txBox="1">
            <a:spLocks noChangeArrowheads="1"/>
          </p:cNvSpPr>
          <p:nvPr/>
        </p:nvSpPr>
        <p:spPr bwMode="auto">
          <a:xfrm>
            <a:off x="723779" y="4812234"/>
            <a:ext cx="10908916" cy="172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研究一个典型用户的价值，胜过研究一群模糊用户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用户画像：人口属性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+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商业属性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+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消费特征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+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生活形态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+CRM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定性研究出假设，定量研究做</a:t>
            </a:r>
            <a:r>
              <a:rPr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验证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597572" y="879026"/>
            <a:ext cx="8231913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拆解品牌画布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——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行业环境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849583" y="1590244"/>
            <a:ext cx="11057666" cy="5118419"/>
            <a:chOff x="444500" y="949491"/>
            <a:chExt cx="8824320" cy="4084638"/>
          </a:xfrm>
        </p:grpSpPr>
        <p:sp>
          <p:nvSpPr>
            <p:cNvPr id="35" name="矩形 3"/>
            <p:cNvSpPr>
              <a:spLocks noChangeArrowheads="1"/>
            </p:cNvSpPr>
            <p:nvPr/>
          </p:nvSpPr>
          <p:spPr bwMode="auto">
            <a:xfrm>
              <a:off x="444500" y="949491"/>
              <a:ext cx="8299450" cy="4084638"/>
            </a:xfrm>
            <a:prstGeom prst="rect">
              <a:avLst/>
            </a:prstGeom>
            <a:noFill/>
            <a:ln w="28575">
              <a:solidFill>
                <a:srgbClr val="7F7F7F"/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1598">
                <a:solidFill>
                  <a:srgbClr val="FFFFFF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44" name="直线连接符 4"/>
            <p:cNvSpPr>
              <a:spLocks noChangeShapeType="1"/>
            </p:cNvSpPr>
            <p:nvPr/>
          </p:nvSpPr>
          <p:spPr bwMode="auto">
            <a:xfrm>
              <a:off x="444500" y="3925888"/>
              <a:ext cx="8299450" cy="0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5" name="直线连接符 5"/>
            <p:cNvSpPr>
              <a:spLocks noChangeShapeType="1"/>
            </p:cNvSpPr>
            <p:nvPr/>
          </p:nvSpPr>
          <p:spPr bwMode="auto">
            <a:xfrm>
              <a:off x="1965325" y="958850"/>
              <a:ext cx="0" cy="2967038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6" name="直线连接符 6"/>
            <p:cNvSpPr>
              <a:spLocks noChangeShapeType="1"/>
            </p:cNvSpPr>
            <p:nvPr/>
          </p:nvSpPr>
          <p:spPr bwMode="auto">
            <a:xfrm>
              <a:off x="3560763" y="966788"/>
              <a:ext cx="0" cy="2007476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7" name="直线连接符 7"/>
            <p:cNvSpPr>
              <a:spLocks noChangeShapeType="1"/>
            </p:cNvSpPr>
            <p:nvPr/>
          </p:nvSpPr>
          <p:spPr bwMode="auto">
            <a:xfrm>
              <a:off x="5187950" y="958848"/>
              <a:ext cx="0" cy="2015416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8" name="直线连接符 8"/>
            <p:cNvSpPr>
              <a:spLocks noChangeShapeType="1"/>
            </p:cNvSpPr>
            <p:nvPr/>
          </p:nvSpPr>
          <p:spPr bwMode="auto">
            <a:xfrm>
              <a:off x="6902450" y="958848"/>
              <a:ext cx="0" cy="2031663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9" name="直线连接符 9"/>
            <p:cNvSpPr>
              <a:spLocks noChangeShapeType="1"/>
            </p:cNvSpPr>
            <p:nvPr/>
          </p:nvSpPr>
          <p:spPr bwMode="auto">
            <a:xfrm>
              <a:off x="1965325" y="2974264"/>
              <a:ext cx="6778625" cy="0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50" name="直线连接符 13"/>
            <p:cNvSpPr>
              <a:spLocks noChangeShapeType="1"/>
            </p:cNvSpPr>
            <p:nvPr/>
          </p:nvSpPr>
          <p:spPr bwMode="auto">
            <a:xfrm>
              <a:off x="4360863" y="3925888"/>
              <a:ext cx="0" cy="1079500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51" name="文本框 21"/>
            <p:cNvSpPr>
              <a:spLocks noChangeArrowheads="1"/>
            </p:cNvSpPr>
            <p:nvPr/>
          </p:nvSpPr>
          <p:spPr bwMode="auto">
            <a:xfrm>
              <a:off x="2079686" y="1662668"/>
              <a:ext cx="1182687" cy="9568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市场环境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未来趋势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存活要素</a:t>
              </a:r>
            </a:p>
          </p:txBody>
        </p:sp>
        <p:sp>
          <p:nvSpPr>
            <p:cNvPr id="52" name="文本框 22"/>
            <p:cNvSpPr>
              <a:spLocks noChangeArrowheads="1"/>
            </p:cNvSpPr>
            <p:nvPr/>
          </p:nvSpPr>
          <p:spPr bwMode="auto">
            <a:xfrm>
              <a:off x="5345279" y="1863630"/>
              <a:ext cx="1325563" cy="2699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初心为何</a:t>
              </a:r>
              <a:endParaRPr lang="zh-CN" altLang="en-US" sz="1733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3" name="文本框 25"/>
            <p:cNvSpPr>
              <a:spLocks noChangeArrowheads="1"/>
            </p:cNvSpPr>
            <p:nvPr/>
          </p:nvSpPr>
          <p:spPr bwMode="auto">
            <a:xfrm>
              <a:off x="2011362" y="3484899"/>
              <a:ext cx="4432767" cy="2699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什么是高利润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高期望值产品？  如何进行产品规划升级？</a:t>
              </a:r>
              <a:endParaRPr lang="zh-CN" altLang="en-US" sz="1733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4" name="文本框 26"/>
            <p:cNvSpPr>
              <a:spLocks noChangeArrowheads="1"/>
            </p:cNvSpPr>
            <p:nvPr/>
          </p:nvSpPr>
          <p:spPr bwMode="auto">
            <a:xfrm>
              <a:off x="3636791" y="1752600"/>
              <a:ext cx="1589087" cy="10548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为何成功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带来启发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他们在受众心中的界定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认知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值得学习的市场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品牌举动</a:t>
              </a:r>
            </a:p>
          </p:txBody>
        </p:sp>
        <p:sp>
          <p:nvSpPr>
            <p:cNvPr id="55" name="文本框 27"/>
            <p:cNvSpPr>
              <a:spLocks noChangeArrowheads="1"/>
            </p:cNvSpPr>
            <p:nvPr/>
          </p:nvSpPr>
          <p:spPr bwMode="auto">
            <a:xfrm>
              <a:off x="584729" y="1588982"/>
              <a:ext cx="1489076" cy="9568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核心用户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痛点需求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用户关系</a:t>
              </a:r>
              <a:endParaRPr lang="zh-CN" altLang="en-US" sz="1733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6" name="文本框 29"/>
            <p:cNvSpPr>
              <a:spLocks noChangeArrowheads="1"/>
            </p:cNvSpPr>
            <p:nvPr/>
          </p:nvSpPr>
          <p:spPr bwMode="auto">
            <a:xfrm>
              <a:off x="4406900" y="4410075"/>
              <a:ext cx="2441575" cy="2699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投入团队、预算、规划、资源</a:t>
              </a:r>
              <a:endParaRPr lang="zh-CN" altLang="en-US" sz="1733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7" name="文本框 30"/>
            <p:cNvSpPr>
              <a:spLocks noChangeArrowheads="1"/>
            </p:cNvSpPr>
            <p:nvPr/>
          </p:nvSpPr>
          <p:spPr bwMode="auto">
            <a:xfrm>
              <a:off x="536575" y="4478338"/>
              <a:ext cx="1514475" cy="46615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市场目标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声誉目标</a:t>
              </a:r>
            </a:p>
          </p:txBody>
        </p:sp>
        <p:sp>
          <p:nvSpPr>
            <p:cNvPr id="58" name="文本框 31"/>
            <p:cNvSpPr>
              <a:spLocks noChangeArrowheads="1"/>
            </p:cNvSpPr>
            <p:nvPr/>
          </p:nvSpPr>
          <p:spPr bwMode="auto">
            <a:xfrm>
              <a:off x="7005045" y="1662668"/>
              <a:ext cx="2263775" cy="66239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有什么核心竞争力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有什么企业文化</a:t>
              </a:r>
            </a:p>
            <a:p>
              <a:pPr eaLnBrk="1" hangingPunct="1">
                <a:buFont typeface="Arial" charset="0"/>
                <a:buNone/>
              </a:pPr>
              <a:endParaRPr lang="zh-CN" altLang="en-US" sz="1598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endParaRPr>
            </a:p>
          </p:txBody>
        </p:sp>
        <p:sp>
          <p:nvSpPr>
            <p:cNvPr id="59" name="文本框 41"/>
            <p:cNvSpPr>
              <a:spLocks noChangeArrowheads="1"/>
            </p:cNvSpPr>
            <p:nvPr/>
          </p:nvSpPr>
          <p:spPr bwMode="auto">
            <a:xfrm>
              <a:off x="2052779" y="1007092"/>
              <a:ext cx="1646238" cy="69544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2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行业环境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465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Industry Environment</a:t>
              </a:r>
              <a:endParaRPr lang="zh-CN" altLang="en-US" sz="1465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0" name="文本框 42"/>
            <p:cNvSpPr>
              <a:spLocks noChangeArrowheads="1"/>
            </p:cNvSpPr>
            <p:nvPr/>
          </p:nvSpPr>
          <p:spPr bwMode="auto">
            <a:xfrm>
              <a:off x="501650" y="3886200"/>
              <a:ext cx="1207194" cy="53185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7</a:t>
              </a:r>
              <a:r>
                <a:rPr lang="zh-CN" altLang="en-US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品牌目标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Brand Target</a:t>
              </a:r>
              <a:endParaRPr lang="zh-CN" altLang="en-US" sz="1598" b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1" name="文本框 43"/>
            <p:cNvSpPr>
              <a:spLocks noChangeArrowheads="1"/>
            </p:cNvSpPr>
            <p:nvPr/>
          </p:nvSpPr>
          <p:spPr bwMode="auto">
            <a:xfrm>
              <a:off x="6976470" y="1009770"/>
              <a:ext cx="1912167" cy="72809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5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组织资源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Organization Resources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3" name="文本框 45"/>
            <p:cNvSpPr>
              <a:spLocks noChangeArrowheads="1"/>
            </p:cNvSpPr>
            <p:nvPr/>
          </p:nvSpPr>
          <p:spPr bwMode="auto">
            <a:xfrm>
              <a:off x="3598691" y="1007092"/>
              <a:ext cx="1639888" cy="72809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3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竞争对手</a:t>
              </a: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&amp;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标杆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Competitor&amp;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Benchmark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4" name="文本框 46"/>
            <p:cNvSpPr>
              <a:spLocks noChangeArrowheads="1"/>
            </p:cNvSpPr>
            <p:nvPr/>
          </p:nvSpPr>
          <p:spPr bwMode="auto">
            <a:xfrm>
              <a:off x="4365625" y="3886200"/>
              <a:ext cx="1870608" cy="53185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8</a:t>
              </a:r>
              <a:r>
                <a:rPr lang="zh-CN" altLang="en-US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市场投入</a:t>
              </a:r>
              <a:endParaRPr lang="en-US" altLang="zh-CN" sz="1598" b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Market Commitment</a:t>
              </a:r>
              <a:endParaRPr lang="zh-CN" altLang="en-US" sz="1598" b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564498" y="1007092"/>
              <a:ext cx="1714500" cy="53185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1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用户群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User Group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6" name="文本框 48"/>
            <p:cNvSpPr>
              <a:spLocks noChangeArrowheads="1"/>
            </p:cNvSpPr>
            <p:nvPr/>
          </p:nvSpPr>
          <p:spPr bwMode="auto">
            <a:xfrm>
              <a:off x="2019879" y="2990510"/>
              <a:ext cx="1609725" cy="53185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6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产品／服务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Product/ Service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sp>
        <p:nvSpPr>
          <p:cNvPr id="67" name="矩形 66"/>
          <p:cNvSpPr/>
          <p:nvPr/>
        </p:nvSpPr>
        <p:spPr bwMode="auto">
          <a:xfrm>
            <a:off x="597573" y="5241406"/>
            <a:ext cx="11057666" cy="1467256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623825" y="3964227"/>
            <a:ext cx="2125661" cy="1277178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0349" y="1571295"/>
            <a:ext cx="2019909" cy="4845274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0849913" y="1239570"/>
            <a:ext cx="1347308" cy="581648"/>
            <a:chOff x="8164513" y="917575"/>
            <a:chExt cx="1011237" cy="436563"/>
          </a:xfrm>
        </p:grpSpPr>
        <p:sp>
          <p:nvSpPr>
            <p:cNvPr id="25" name="文档 52"/>
            <p:cNvSpPr>
              <a:spLocks noChangeArrowheads="1"/>
            </p:cNvSpPr>
            <p:nvPr/>
          </p:nvSpPr>
          <p:spPr bwMode="auto">
            <a:xfrm>
              <a:off x="8164513" y="917575"/>
              <a:ext cx="995362" cy="436563"/>
            </a:xfrm>
            <a:prstGeom prst="flowChartDocument">
              <a:avLst/>
            </a:prstGeom>
            <a:solidFill>
              <a:srgbClr val="FF3F36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1598" dirty="0">
                <a:solidFill>
                  <a:srgbClr val="FFFFFF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文本框 53"/>
            <p:cNvSpPr>
              <a:spLocks noChangeArrowheads="1"/>
            </p:cNvSpPr>
            <p:nvPr/>
          </p:nvSpPr>
          <p:spPr bwMode="auto">
            <a:xfrm>
              <a:off x="8164513" y="966788"/>
              <a:ext cx="1011237" cy="25386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思创客原创</a:t>
              </a:r>
              <a:endParaRPr lang="zh-CN" altLang="en-US" sz="1733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856995" y="1744639"/>
            <a:ext cx="2119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Mission</a:t>
            </a:r>
            <a:r>
              <a:rPr lang="zh-CN" altLang="en-US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b="1" dirty="0" err="1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4713528" y="1563571"/>
            <a:ext cx="6905753" cy="3660817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3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 noChangeArrowheads="1"/>
          </p:cNvSpPr>
          <p:nvPr>
            <p:ph type="ctrTitle"/>
          </p:nvPr>
        </p:nvSpPr>
        <p:spPr bwMode="auto">
          <a:xfrm>
            <a:off x="678149" y="957733"/>
            <a:ext cx="10964601" cy="36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914309">
              <a:buFont typeface="Arial" charset="0"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+mn-cs"/>
              </a:rPr>
              <a:t>分析方法</a:t>
            </a:r>
          </a:p>
        </p:txBody>
      </p:sp>
      <p:sp>
        <p:nvSpPr>
          <p:cNvPr id="25603" name="Rectangle 7"/>
          <p:cNvSpPr>
            <a:spLocks noChangeArrowheads="1"/>
          </p:cNvSpPr>
          <p:nvPr/>
        </p:nvSpPr>
        <p:spPr bwMode="auto">
          <a:xfrm>
            <a:off x="532005" y="1970136"/>
            <a:ext cx="1573624" cy="1438257"/>
          </a:xfrm>
          <a:prstGeom prst="rect">
            <a:avLst/>
          </a:prstGeom>
          <a:solidFill>
            <a:srgbClr val="FF5D42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Arial" charset="0"/>
              </a:rPr>
              <a:t>常见</a:t>
            </a:r>
            <a:r>
              <a:rPr lang="zh-CN" altLang="en-US" sz="18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Arial" charset="0"/>
              </a:rPr>
              <a:t>方法</a:t>
            </a:r>
            <a:endParaRPr lang="zh-CN" altLang="en-US" sz="1800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Arial" charset="0"/>
            </a:endParaRPr>
          </a:p>
        </p:txBody>
      </p:sp>
      <p:sp>
        <p:nvSpPr>
          <p:cNvPr id="25604" name="Rectangle 7"/>
          <p:cNvSpPr>
            <a:spLocks noChangeArrowheads="1"/>
          </p:cNvSpPr>
          <p:nvPr/>
        </p:nvSpPr>
        <p:spPr bwMode="auto">
          <a:xfrm>
            <a:off x="532005" y="3552220"/>
            <a:ext cx="1573624" cy="1438257"/>
          </a:xfrm>
          <a:prstGeom prst="rect">
            <a:avLst/>
          </a:prstGeom>
          <a:solidFill>
            <a:srgbClr val="FF3D36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Arial" charset="0"/>
              </a:rPr>
              <a:t>目的</a:t>
            </a:r>
            <a:endParaRPr lang="zh-CN" altLang="en-US" sz="1800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Arial" charset="0"/>
            </a:endParaRPr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532005" y="5134303"/>
            <a:ext cx="1573624" cy="1438257"/>
          </a:xfrm>
          <a:prstGeom prst="rect">
            <a:avLst/>
          </a:prstGeom>
          <a:solidFill>
            <a:srgbClr val="E8314A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Arial" charset="0"/>
              </a:rPr>
              <a:t>执行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Arial" charset="0"/>
              </a:rPr>
              <a:t>Tips</a:t>
            </a:r>
            <a:endParaRPr lang="zh-CN" altLang="en-US" sz="1800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Arial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32005" y="1970136"/>
            <a:ext cx="7728523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2005" y="3552220"/>
            <a:ext cx="7728523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2005" y="5134303"/>
            <a:ext cx="7728523" cy="1438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726" y="3408393"/>
            <a:ext cx="3556924" cy="17259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532005" y="5134303"/>
            <a:ext cx="7728523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06451" y="2270100"/>
            <a:ext cx="5296909" cy="461217"/>
          </a:xfrm>
          <a:prstGeom prst="rect">
            <a:avLst/>
          </a:prstGeom>
          <a:noFill/>
        </p:spPr>
        <p:txBody>
          <a:bodyPr numCol="2">
            <a:spAutoFit/>
          </a:bodyPr>
          <a:lstStyle/>
          <a:p>
            <a:pPr marL="380702" indent="-3807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98" dirty="0">
                <a:latin typeface="Microsoft YaHei" charset="-122"/>
                <a:ea typeface="Microsoft YaHei" charset="-122"/>
                <a:cs typeface="Microsoft YaHei" charset="-122"/>
              </a:rPr>
              <a:t>PEST</a:t>
            </a: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行业产业链审视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105629" y="3497227"/>
            <a:ext cx="6154899" cy="15678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明确行业目前所处的生长周期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了解市场趋势带来的潜在机会点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明确品牌在产业链中的位置，明确处于红海还是蓝海，为下一步提供依据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05628" y="5079312"/>
            <a:ext cx="6379098" cy="15678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综合性数据行业等信息网站：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易观智库、艾瑞咨询、梅花网、</a:t>
            </a:r>
            <a:r>
              <a:rPr lang="en-US" altLang="zh-CN" sz="1598" dirty="0" err="1">
                <a:latin typeface="Microsoft YaHei" charset="-122"/>
                <a:ea typeface="Microsoft YaHei" charset="-122"/>
                <a:cs typeface="Microsoft YaHei" charset="-122"/>
              </a:rPr>
              <a:t>TalkingData</a:t>
            </a: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垂直类信息网站：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98" dirty="0">
                <a:latin typeface="Microsoft YaHei" charset="-122"/>
                <a:ea typeface="Microsoft YaHei" charset="-122"/>
                <a:cs typeface="Microsoft YaHei" charset="-122"/>
              </a:rPr>
              <a:t>钛媒体，贝壳社、动脉网、亿欧、</a:t>
            </a:r>
            <a:r>
              <a:rPr lang="en-US" altLang="zh-CN" sz="1598" dirty="0" smtClean="0">
                <a:latin typeface="Microsoft YaHei" charset="-122"/>
                <a:ea typeface="Microsoft YaHei" charset="-122"/>
                <a:cs typeface="Microsoft YaHei" charset="-122"/>
              </a:rPr>
              <a:t>36Kr </a:t>
            </a:r>
            <a:r>
              <a:rPr lang="zh-CN" altLang="en-US" sz="1598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lang="en-US" altLang="zh-CN" sz="1598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矩形 12"/>
          <p:cNvSpPr>
            <a:spLocks noChangeArrowheads="1"/>
          </p:cNvSpPr>
          <p:nvPr/>
        </p:nvSpPr>
        <p:spPr bwMode="auto">
          <a:xfrm>
            <a:off x="4682259" y="2595214"/>
            <a:ext cx="3684479" cy="83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行业市场规模分析</a:t>
            </a:r>
            <a:endParaRPr lang="en-US" altLang="zh-CN" sz="1598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专家</a:t>
            </a:r>
            <a:r>
              <a:rPr lang="zh-CN" altLang="en-US" sz="1598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访谈（如“在行”找行家）</a:t>
            </a:r>
            <a:endParaRPr lang="en-US" altLang="zh-CN" sz="1598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8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标题 1"/>
          <p:cNvSpPr>
            <a:spLocks noChangeArrowheads="1"/>
          </p:cNvSpPr>
          <p:nvPr/>
        </p:nvSpPr>
        <p:spPr bwMode="auto">
          <a:xfrm>
            <a:off x="619575" y="898428"/>
            <a:ext cx="8231913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行业环境示例：大姨吗面对的行业环境</a:t>
            </a:r>
            <a:endParaRPr lang="zh-CN" altLang="en-US" sz="1999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0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9594" y="3009156"/>
            <a:ext cx="2057978" cy="120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17"/>
          <p:cNvGrpSpPr>
            <a:grpSpLocks/>
          </p:cNvGrpSpPr>
          <p:nvPr/>
        </p:nvGrpSpPr>
        <p:grpSpPr bwMode="auto">
          <a:xfrm>
            <a:off x="327402" y="1985455"/>
            <a:ext cx="4130761" cy="2191228"/>
            <a:chOff x="313722" y="1007694"/>
            <a:chExt cx="3100687" cy="1774624"/>
          </a:xfrm>
        </p:grpSpPr>
        <p:pic>
          <p:nvPicPr>
            <p:cNvPr id="25" name="图片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22" y="1007694"/>
              <a:ext cx="3100687" cy="1774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矩形 25"/>
            <p:cNvSpPr/>
            <p:nvPr/>
          </p:nvSpPr>
          <p:spPr bwMode="auto">
            <a:xfrm>
              <a:off x="381991" y="1242369"/>
              <a:ext cx="1440002" cy="5721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marL="171450" indent="-1714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国家出台多种政策，更加重视健康问题</a:t>
              </a:r>
              <a:endParaRPr lang="en-US" altLang="zh-CN" sz="933">
                <a:latin typeface="微软雅黑" charset="-122"/>
                <a:ea typeface="微软雅黑" charset="-122"/>
              </a:endParaRPr>
            </a:p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支持互联网产业的发展，出台多个利好政策</a:t>
              </a: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1922015" y="1235517"/>
              <a:ext cx="1440002" cy="64064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marL="171450" indent="-1714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国民收入稳步提高</a:t>
              </a:r>
              <a:endParaRPr lang="en-US" altLang="zh-CN" sz="933">
                <a:latin typeface="微软雅黑" charset="-122"/>
                <a:ea typeface="微软雅黑" charset="-122"/>
              </a:endParaRPr>
            </a:p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消费能力提升</a:t>
              </a:r>
              <a:endParaRPr lang="en-US" altLang="zh-CN" sz="933">
                <a:latin typeface="微软雅黑" charset="-122"/>
                <a:ea typeface="微软雅黑" charset="-122"/>
              </a:endParaRPr>
            </a:p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消费结构发生变化，健康类支出增加</a:t>
              </a:r>
              <a:endParaRPr lang="en-US" altLang="zh-CN" sz="933">
                <a:latin typeface="微软雅黑" charset="-122"/>
                <a:ea typeface="微软雅黑" charset="-122"/>
              </a:endParaRPr>
            </a:p>
            <a:p>
              <a:pPr eaLnBrk="1" hangingPunct="1">
                <a:buFont typeface="Arial" charset="0"/>
                <a:buChar char="•"/>
              </a:pPr>
              <a:endParaRPr lang="zh-CN" altLang="en-US" sz="933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72465" y="2109125"/>
              <a:ext cx="1457466" cy="5721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marL="171450" indent="-1714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计算机技术的发展，为</a:t>
              </a:r>
              <a:r>
                <a:rPr lang="en-US" altLang="zh-CN" sz="933">
                  <a:latin typeface="微软雅黑" charset="-122"/>
                  <a:ea typeface="微软雅黑" charset="-122"/>
                </a:rPr>
                <a:t>APP</a:t>
              </a:r>
              <a:r>
                <a:rPr lang="zh-CN" altLang="en-US" sz="933">
                  <a:latin typeface="微软雅黑" charset="-122"/>
                  <a:ea typeface="微软雅黑" charset="-122"/>
                </a:rPr>
                <a:t>提供了良好的技术环境</a:t>
              </a:r>
              <a:endParaRPr lang="en-US" altLang="zh-CN" sz="933">
                <a:latin typeface="微软雅黑" charset="-122"/>
                <a:ea typeface="微软雅黑" charset="-122"/>
              </a:endParaRPr>
            </a:p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移动网络普及，智能手机用户居世界首位</a:t>
              </a: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922015" y="2146810"/>
              <a:ext cx="1440002" cy="5584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marL="171450" indent="-1714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健康意识觉醒，体检认知普及</a:t>
              </a:r>
              <a:endParaRPr lang="en-US" altLang="zh-CN" sz="933">
                <a:latin typeface="微软雅黑" charset="-122"/>
                <a:ea typeface="微软雅黑" charset="-122"/>
              </a:endParaRPr>
            </a:p>
            <a:p>
              <a:pPr eaLnBrk="1" hangingPunct="1">
                <a:buFont typeface="Arial" charset="0"/>
                <a:buChar char="•"/>
              </a:pPr>
              <a:r>
                <a:rPr lang="zh-CN" altLang="en-US" sz="933">
                  <a:latin typeface="微软雅黑" charset="-122"/>
                  <a:ea typeface="微软雅黑" charset="-122"/>
                </a:rPr>
                <a:t>女性对自身的关注不断增加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069796" y="4492299"/>
            <a:ext cx="10486593" cy="11068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“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女性移动健康管理类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App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成了各家角逐的新战场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——2014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年，中国移动互联网市场规模达到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13437.7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亿元，而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2013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年的市场规模仅有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4734.2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亿元；根据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《2015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年中国女性移动应用市场专题研究报告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》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预测，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2015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年的市场规模将高达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23134.3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亿元。另外，该报告调查显示，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2014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年中国移动互联网用户中女性占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2.82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亿人，比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2013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年增长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4100</a:t>
            </a:r>
            <a:r>
              <a:rPr lang="zh-CN" altLang="en-US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万人。</a:t>
            </a:r>
            <a:r>
              <a:rPr lang="en-US" altLang="zh-CN" sz="1465" dirty="0">
                <a:solidFill>
                  <a:srgbClr val="252525"/>
                </a:solidFill>
                <a:latin typeface="微软雅黑" charset="-122"/>
                <a:ea typeface="微软雅黑" charset="-122"/>
              </a:rPr>
              <a:t>”</a:t>
            </a:r>
            <a:endParaRPr lang="zh-CN" altLang="en-US" sz="1465" dirty="0">
              <a:latin typeface="微软雅黑" charset="-122"/>
              <a:ea typeface="微软雅黑" charset="-122"/>
            </a:endParaRPr>
          </a:p>
        </p:txBody>
      </p:sp>
      <p:pic>
        <p:nvPicPr>
          <p:cNvPr id="31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050" y="1985456"/>
            <a:ext cx="6446780" cy="225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圆角矩形 31"/>
          <p:cNvSpPr/>
          <p:nvPr/>
        </p:nvSpPr>
        <p:spPr bwMode="auto">
          <a:xfrm>
            <a:off x="327402" y="1606855"/>
            <a:ext cx="1696270" cy="348990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PEST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圆角矩形 32"/>
          <p:cNvSpPr/>
          <p:nvPr/>
        </p:nvSpPr>
        <p:spPr bwMode="auto">
          <a:xfrm>
            <a:off x="4995395" y="1606855"/>
            <a:ext cx="1695600" cy="348990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产业链分析</a:t>
            </a:r>
          </a:p>
        </p:txBody>
      </p:sp>
      <p:sp>
        <p:nvSpPr>
          <p:cNvPr id="34" name="圆角矩形 33"/>
          <p:cNvSpPr/>
          <p:nvPr/>
        </p:nvSpPr>
        <p:spPr bwMode="auto">
          <a:xfrm>
            <a:off x="359127" y="4538362"/>
            <a:ext cx="710669" cy="972939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市场容量分析</a:t>
            </a: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8022" y="5511302"/>
            <a:ext cx="12182891" cy="134519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8"/>
          <p:cNvSpPr txBox="1">
            <a:spLocks noChangeArrowheads="1"/>
          </p:cNvSpPr>
          <p:nvPr/>
        </p:nvSpPr>
        <p:spPr bwMode="auto">
          <a:xfrm>
            <a:off x="727152" y="5261721"/>
            <a:ext cx="10907496" cy="135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定期查阅行业数据报告，多和行家聊天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发展趋势决定品牌方向，存活要素决定品牌特征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9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6955885" y="1580936"/>
            <a:ext cx="2119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endParaRPr lang="en-US" altLang="zh-CN" b="1" dirty="0" smtClean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Mission</a:t>
            </a:r>
            <a:r>
              <a:rPr lang="zh-CN" altLang="en-US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b="1" dirty="0" err="1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endParaRPr lang="zh-CN" altLang="en-US" dirty="0"/>
          </a:p>
        </p:txBody>
      </p:sp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616709" y="862146"/>
            <a:ext cx="8231913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拆解品牌画布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——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竞争对手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/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标杆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752780" y="1483417"/>
            <a:ext cx="11269843" cy="5242489"/>
            <a:chOff x="595158" y="1238610"/>
            <a:chExt cx="11762131" cy="5471491"/>
          </a:xfrm>
        </p:grpSpPr>
        <p:grpSp>
          <p:nvGrpSpPr>
            <p:cNvPr id="35" name="组 34"/>
            <p:cNvGrpSpPr/>
            <p:nvPr/>
          </p:nvGrpSpPr>
          <p:grpSpPr>
            <a:xfrm>
              <a:off x="595159" y="1265597"/>
              <a:ext cx="11762130" cy="5444504"/>
              <a:chOff x="444500" y="949491"/>
              <a:chExt cx="8824320" cy="4084638"/>
            </a:xfrm>
          </p:grpSpPr>
          <p:sp>
            <p:nvSpPr>
              <p:cNvPr id="44" name="矩形 3"/>
              <p:cNvSpPr>
                <a:spLocks noChangeArrowheads="1"/>
              </p:cNvSpPr>
              <p:nvPr/>
            </p:nvSpPr>
            <p:spPr bwMode="auto">
              <a:xfrm>
                <a:off x="444500" y="949491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6" name="直线连接符 5"/>
              <p:cNvSpPr>
                <a:spLocks noChangeShapeType="1"/>
              </p:cNvSpPr>
              <p:nvPr/>
            </p:nvSpPr>
            <p:spPr bwMode="auto">
              <a:xfrm>
                <a:off x="1965325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7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8" name="直线连接符 7"/>
              <p:cNvSpPr>
                <a:spLocks noChangeShapeType="1"/>
              </p:cNvSpPr>
              <p:nvPr/>
            </p:nvSpPr>
            <p:spPr bwMode="auto">
              <a:xfrm>
                <a:off x="5187950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9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0" name="直线连接符 9"/>
              <p:cNvSpPr>
                <a:spLocks noChangeShapeType="1"/>
              </p:cNvSpPr>
              <p:nvPr/>
            </p:nvSpPr>
            <p:spPr bwMode="auto">
              <a:xfrm>
                <a:off x="1965325" y="2974264"/>
                <a:ext cx="6778625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1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2" name="文本框 21"/>
              <p:cNvSpPr>
                <a:spLocks noChangeArrowheads="1"/>
              </p:cNvSpPr>
              <p:nvPr/>
            </p:nvSpPr>
            <p:spPr bwMode="auto">
              <a:xfrm>
                <a:off x="2079685" y="1662668"/>
                <a:ext cx="1182687" cy="9388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53" name="文本框 22"/>
              <p:cNvSpPr>
                <a:spLocks noChangeArrowheads="1"/>
              </p:cNvSpPr>
              <p:nvPr/>
            </p:nvSpPr>
            <p:spPr bwMode="auto">
              <a:xfrm>
                <a:off x="5345280" y="1863630"/>
                <a:ext cx="1325563" cy="26483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4" name="文本框 25"/>
              <p:cNvSpPr>
                <a:spLocks noChangeArrowheads="1"/>
              </p:cNvSpPr>
              <p:nvPr/>
            </p:nvSpPr>
            <p:spPr bwMode="auto">
              <a:xfrm>
                <a:off x="2011362" y="3484899"/>
                <a:ext cx="4432767" cy="26483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高期望值产品？  如何进行产品规划升级？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6" name="文本框 27"/>
              <p:cNvSpPr>
                <a:spLocks noChangeArrowheads="1"/>
              </p:cNvSpPr>
              <p:nvPr/>
            </p:nvSpPr>
            <p:spPr bwMode="auto">
              <a:xfrm>
                <a:off x="584729" y="1588982"/>
                <a:ext cx="1489075" cy="9388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7" name="文本框 29"/>
              <p:cNvSpPr>
                <a:spLocks noChangeArrowheads="1"/>
              </p:cNvSpPr>
              <p:nvPr/>
            </p:nvSpPr>
            <p:spPr bwMode="auto">
              <a:xfrm>
                <a:off x="4406900" y="4410075"/>
                <a:ext cx="2441575" cy="26483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8" name="文本框 30"/>
              <p:cNvSpPr>
                <a:spLocks noChangeArrowheads="1"/>
              </p:cNvSpPr>
              <p:nvPr/>
            </p:nvSpPr>
            <p:spPr bwMode="auto">
              <a:xfrm>
                <a:off x="536575" y="4478338"/>
                <a:ext cx="1514475" cy="45737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59" name="文本框 31"/>
              <p:cNvSpPr>
                <a:spLocks noChangeArrowheads="1"/>
              </p:cNvSpPr>
              <p:nvPr/>
            </p:nvSpPr>
            <p:spPr bwMode="auto">
              <a:xfrm>
                <a:off x="7005045" y="1662668"/>
                <a:ext cx="2263775" cy="64992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60" name="文本框 41"/>
              <p:cNvSpPr>
                <a:spLocks noChangeArrowheads="1"/>
              </p:cNvSpPr>
              <p:nvPr/>
            </p:nvSpPr>
            <p:spPr bwMode="auto">
              <a:xfrm>
                <a:off x="2052779" y="1007092"/>
                <a:ext cx="1646238" cy="68235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465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465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1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184466" cy="52184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2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71438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4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8" cy="71438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5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835390" cy="52184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6" name="文本框 47"/>
              <p:cNvSpPr>
                <a:spLocks noChangeArrowheads="1"/>
              </p:cNvSpPr>
              <p:nvPr/>
            </p:nvSpPr>
            <p:spPr bwMode="auto">
              <a:xfrm>
                <a:off x="564498" y="1007092"/>
                <a:ext cx="1714500" cy="52184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7" name="文本框 48"/>
              <p:cNvSpPr>
                <a:spLocks noChangeArrowheads="1"/>
              </p:cNvSpPr>
              <p:nvPr/>
            </p:nvSpPr>
            <p:spPr bwMode="auto">
              <a:xfrm>
                <a:off x="2019880" y="2990511"/>
                <a:ext cx="1609725" cy="52184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 bwMode="auto">
            <a:xfrm>
              <a:off x="595159" y="5242201"/>
              <a:ext cx="11062519" cy="14679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4770439" y="3995837"/>
              <a:ext cx="6908785" cy="1277738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95158" y="1265597"/>
              <a:ext cx="4153735" cy="3976602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0851998" y="1238610"/>
              <a:ext cx="1347900" cy="581904"/>
              <a:chOff x="8164513" y="917575"/>
              <a:chExt cx="1011237" cy="436563"/>
            </a:xfrm>
          </p:grpSpPr>
          <p:sp>
            <p:nvSpPr>
              <p:cNvPr id="73" name="文档 52"/>
              <p:cNvSpPr>
                <a:spLocks noChangeArrowheads="1"/>
              </p:cNvSpPr>
              <p:nvPr/>
            </p:nvSpPr>
            <p:spPr bwMode="auto">
              <a:xfrm>
                <a:off x="8164513" y="917575"/>
                <a:ext cx="995362" cy="436563"/>
              </a:xfrm>
              <a:prstGeom prst="flowChartDocument">
                <a:avLst/>
              </a:prstGeom>
              <a:solidFill>
                <a:srgbClr val="FF3F36"/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 dirty="0">
                  <a:solidFill>
                    <a:srgbClr val="FFFFFF"/>
                  </a:solidFill>
                  <a:latin typeface="+mn-ea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文本框 53"/>
              <p:cNvSpPr>
                <a:spLocks noChangeArrowheads="1"/>
              </p:cNvSpPr>
              <p:nvPr/>
            </p:nvSpPr>
            <p:spPr bwMode="auto">
              <a:xfrm>
                <a:off x="8164513" y="966788"/>
                <a:ext cx="1011237" cy="26483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思创客原创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 bwMode="auto">
            <a:xfrm>
              <a:off x="6906815" y="1295920"/>
              <a:ext cx="4742502" cy="269569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6" name="文本框 26"/>
          <p:cNvSpPr>
            <a:spLocks noChangeArrowheads="1"/>
          </p:cNvSpPr>
          <p:nvPr/>
        </p:nvSpPr>
        <p:spPr bwMode="auto">
          <a:xfrm>
            <a:off x="4753310" y="2451257"/>
            <a:ext cx="2038209" cy="1569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为何成功</a:t>
            </a:r>
            <a:r>
              <a:rPr lang="en-US" altLang="zh-CN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&amp;</a:t>
            </a:r>
            <a:r>
              <a:rPr lang="zh-CN" altLang="en-US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带来启发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他们在受众心中的界定</a:t>
            </a:r>
            <a:r>
              <a:rPr lang="en-US" altLang="zh-CN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&amp;</a:t>
            </a:r>
            <a:r>
              <a:rPr lang="zh-CN" altLang="en-US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认知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值得学习的市场</a:t>
            </a:r>
            <a:r>
              <a:rPr lang="en-US" altLang="zh-CN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&amp;</a:t>
            </a:r>
            <a:r>
              <a:rPr lang="zh-CN" altLang="en-US" sz="1600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rPr>
              <a:t>品牌举动</a:t>
            </a:r>
          </a:p>
        </p:txBody>
      </p:sp>
    </p:spTree>
    <p:extLst>
      <p:ext uri="{BB962C8B-B14F-4D97-AF65-F5344CB8AC3E}">
        <p14:creationId xmlns:p14="http://schemas.microsoft.com/office/powerpoint/2010/main" val="15330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7"/>
          <p:cNvSpPr>
            <a:spLocks noChangeArrowheads="1"/>
          </p:cNvSpPr>
          <p:nvPr/>
        </p:nvSpPr>
        <p:spPr bwMode="auto">
          <a:xfrm>
            <a:off x="532005" y="1435533"/>
            <a:ext cx="1573624" cy="1438257"/>
          </a:xfrm>
          <a:prstGeom prst="rect">
            <a:avLst/>
          </a:prstGeom>
          <a:solidFill>
            <a:srgbClr val="FF5D42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常见</a:t>
            </a: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方法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1748" name="Rectangle 7"/>
          <p:cNvSpPr>
            <a:spLocks noChangeArrowheads="1"/>
          </p:cNvSpPr>
          <p:nvPr/>
        </p:nvSpPr>
        <p:spPr bwMode="auto">
          <a:xfrm>
            <a:off x="532005" y="3017617"/>
            <a:ext cx="1573624" cy="1438257"/>
          </a:xfrm>
          <a:prstGeom prst="rect">
            <a:avLst/>
          </a:prstGeom>
          <a:solidFill>
            <a:srgbClr val="FF3D36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目的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1749" name="Rectangle 7"/>
          <p:cNvSpPr>
            <a:spLocks noChangeArrowheads="1"/>
          </p:cNvSpPr>
          <p:nvPr/>
        </p:nvSpPr>
        <p:spPr bwMode="auto">
          <a:xfrm>
            <a:off x="532005" y="4599700"/>
            <a:ext cx="1573624" cy="1438257"/>
          </a:xfrm>
          <a:prstGeom prst="rect">
            <a:avLst/>
          </a:prstGeom>
          <a:solidFill>
            <a:srgbClr val="E8314A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执行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Tips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32005" y="1435533"/>
            <a:ext cx="7728523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2005" y="3017617"/>
            <a:ext cx="7728523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2005" y="4599700"/>
            <a:ext cx="7728523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90" y="2967078"/>
            <a:ext cx="3638837" cy="1756331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105630" y="1615317"/>
            <a:ext cx="5298287" cy="83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对比分析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持续监测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2105629" y="3269742"/>
            <a:ext cx="6154899" cy="83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了解竞品或标杆的成功情况，有哪些可以学习借鉴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找到竞品最突出的特点，思考与竞品最核心的区别</a:t>
            </a:r>
            <a:r>
              <a:rPr lang="zh-CN" altLang="en-US" sz="1598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为何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1"/>
          <p:cNvSpPr txBox="1">
            <a:spLocks noChangeArrowheads="1"/>
          </p:cNvSpPr>
          <p:nvPr/>
        </p:nvSpPr>
        <p:spPr bwMode="auto">
          <a:xfrm>
            <a:off x="2105629" y="4544708"/>
            <a:ext cx="6154899" cy="156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竞品与标杆的选择非常重要，需要先确定再着手进行分析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竞品应是与本品牌产生直接竞争或未来会产生直接竞争的品牌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标杆可为非本行业但有借鉴意义的品牌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竞品分析是一个长期的过程，需要定期检测与更新，迅速反应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标题 1"/>
          <p:cNvSpPr txBox="1">
            <a:spLocks noChangeArrowheads="1"/>
          </p:cNvSpPr>
          <p:nvPr/>
        </p:nvSpPr>
        <p:spPr bwMode="auto">
          <a:xfrm>
            <a:off x="678149" y="957733"/>
            <a:ext cx="10964601" cy="36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309">
              <a:buFont typeface="Arial" charset="0"/>
              <a:buNone/>
            </a:pPr>
            <a:r>
              <a:rPr lang="zh-CN" altLang="en-US" sz="1999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+mn-cs"/>
              </a:rPr>
              <a:t>分析方法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9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标题 1"/>
          <p:cNvSpPr>
            <a:spLocks noChangeArrowheads="1"/>
          </p:cNvSpPr>
          <p:nvPr/>
        </p:nvSpPr>
        <p:spPr bwMode="auto">
          <a:xfrm>
            <a:off x="638880" y="910042"/>
            <a:ext cx="8231913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竞争对手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/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标杆示例：大姨吗面对的竞争对手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56454" y="1788752"/>
            <a:ext cx="1264820" cy="348990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基本品牌信息</a:t>
            </a:r>
          </a:p>
        </p:txBody>
      </p:sp>
      <p:sp>
        <p:nvSpPr>
          <p:cNvPr id="14" name="圆角矩形 13"/>
          <p:cNvSpPr/>
          <p:nvPr/>
        </p:nvSpPr>
        <p:spPr bwMode="auto">
          <a:xfrm>
            <a:off x="5037139" y="1788752"/>
            <a:ext cx="1262705" cy="348988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战略动作分析</a:t>
            </a:r>
          </a:p>
        </p:txBody>
      </p:sp>
      <p:pic>
        <p:nvPicPr>
          <p:cNvPr id="15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454" y="2332331"/>
            <a:ext cx="4843545" cy="271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9595" y="2152548"/>
            <a:ext cx="3991167" cy="224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540" y="2560759"/>
            <a:ext cx="4039813" cy="227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7760" y="2949935"/>
            <a:ext cx="4075769" cy="229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665753" y="3430057"/>
            <a:ext cx="3191663" cy="1531322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noFill/>
            <a:miter lim="800000"/>
            <a:headEnd/>
            <a:tailEnd/>
          </a:ln>
        </p:spPr>
        <p:txBody>
          <a:bodyPr lIns="120138" tIns="62606" rIns="120138" bIns="62606" anchor="ctr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733">
              <a:solidFill>
                <a:srgbClr val="FFFFFF"/>
              </a:solidFill>
              <a:latin typeface="+mn-ea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5349" y="5511302"/>
            <a:ext cx="12182891" cy="134519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文本框 18"/>
          <p:cNvSpPr txBox="1">
            <a:spLocks noChangeArrowheads="1"/>
          </p:cNvSpPr>
          <p:nvPr/>
        </p:nvSpPr>
        <p:spPr bwMode="auto">
          <a:xfrm>
            <a:off x="724478" y="5096831"/>
            <a:ext cx="10907496" cy="130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通过现象看本质，定期监测找规律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竞争对手建立品牌区隔，标杆对象学习品牌技巧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86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794" y="0"/>
            <a:ext cx="7817077" cy="6858000"/>
            <a:chOff x="0" y="0"/>
            <a:chExt cx="7818096" cy="6858000"/>
          </a:xfrm>
        </p:grpSpPr>
        <p:grpSp>
          <p:nvGrpSpPr>
            <p:cNvPr id="7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9" name="三角形 8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1733" strike="sngStrike" dirty="0">
                  <a:solidFill>
                    <a:prstClr val="white"/>
                  </a:solidFill>
                  <a:ea typeface="Microsoft YaHei Regular" charset="-122"/>
                </a:endParaRPr>
              </a:p>
            </p:txBody>
          </p:sp>
          <p:sp>
            <p:nvSpPr>
              <p:cNvPr id="10" name="三角形 9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1733" strike="sngStrike" dirty="0">
                  <a:solidFill>
                    <a:prstClr val="white"/>
                  </a:solidFill>
                  <a:ea typeface="Microsoft YaHei Regular" charset="-122"/>
                </a:endParaRPr>
              </a:p>
            </p:txBody>
          </p:sp>
          <p:sp>
            <p:nvSpPr>
              <p:cNvPr id="11" name="三角形 10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kumimoji="1" lang="zh-CN" altLang="en-US" sz="1733" strike="sngStrike" dirty="0">
                  <a:solidFill>
                    <a:prstClr val="white"/>
                  </a:solidFill>
                  <a:ea typeface="Microsoft YaHei Regular" charset="-122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kumimoji="1" lang="zh-CN" altLang="en-US" sz="1733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685616" y="3043827"/>
            <a:ext cx="13126771" cy="60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48" tIns="45709" rIns="60948" bIns="45709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从商业的本质思考品牌营销的作用力</a:t>
            </a:r>
          </a:p>
        </p:txBody>
      </p:sp>
    </p:spTree>
    <p:extLst>
      <p:ext uri="{BB962C8B-B14F-4D97-AF65-F5344CB8AC3E}">
        <p14:creationId xmlns:p14="http://schemas.microsoft.com/office/powerpoint/2010/main" val="991857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622155" y="930203"/>
            <a:ext cx="8232984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panose="020B0503020204020204" pitchFamily="34" charset="-122"/>
              </a:rPr>
              <a:t>拆解品牌画布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panose="020B0503020204020204" pitchFamily="34" charset="-122"/>
              </a:rPr>
              <a:t>——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panose="020B0503020204020204" pitchFamily="34" charset="-122"/>
              </a:rPr>
              <a:t>公司愿景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" name="组 34"/>
          <p:cNvGrpSpPr/>
          <p:nvPr/>
        </p:nvGrpSpPr>
        <p:grpSpPr>
          <a:xfrm>
            <a:off x="894261" y="1474279"/>
            <a:ext cx="11282600" cy="5221857"/>
            <a:chOff x="444500" y="949491"/>
            <a:chExt cx="8824320" cy="4084638"/>
          </a:xfrm>
        </p:grpSpPr>
        <p:sp>
          <p:nvSpPr>
            <p:cNvPr id="44" name="矩形 3"/>
            <p:cNvSpPr>
              <a:spLocks noChangeArrowheads="1"/>
            </p:cNvSpPr>
            <p:nvPr/>
          </p:nvSpPr>
          <p:spPr bwMode="auto">
            <a:xfrm>
              <a:off x="444500" y="949491"/>
              <a:ext cx="8299450" cy="4084638"/>
            </a:xfrm>
            <a:prstGeom prst="rect">
              <a:avLst/>
            </a:prstGeom>
            <a:noFill/>
            <a:ln w="28575">
              <a:solidFill>
                <a:srgbClr val="7F7F7F"/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1598">
                <a:solidFill>
                  <a:srgbClr val="FFFFFF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45" name="直线连接符 4"/>
            <p:cNvSpPr>
              <a:spLocks noChangeShapeType="1"/>
            </p:cNvSpPr>
            <p:nvPr/>
          </p:nvSpPr>
          <p:spPr bwMode="auto">
            <a:xfrm>
              <a:off x="444500" y="3925888"/>
              <a:ext cx="8299450" cy="0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6" name="直线连接符 5"/>
            <p:cNvSpPr>
              <a:spLocks noChangeShapeType="1"/>
            </p:cNvSpPr>
            <p:nvPr/>
          </p:nvSpPr>
          <p:spPr bwMode="auto">
            <a:xfrm>
              <a:off x="1965325" y="958850"/>
              <a:ext cx="0" cy="2967038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7" name="直线连接符 6"/>
            <p:cNvSpPr>
              <a:spLocks noChangeShapeType="1"/>
            </p:cNvSpPr>
            <p:nvPr/>
          </p:nvSpPr>
          <p:spPr bwMode="auto">
            <a:xfrm>
              <a:off x="3560763" y="966788"/>
              <a:ext cx="0" cy="2007476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8" name="直线连接符 7"/>
            <p:cNvSpPr>
              <a:spLocks noChangeShapeType="1"/>
            </p:cNvSpPr>
            <p:nvPr/>
          </p:nvSpPr>
          <p:spPr bwMode="auto">
            <a:xfrm>
              <a:off x="5187950" y="958848"/>
              <a:ext cx="0" cy="2015416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49" name="直线连接符 8"/>
            <p:cNvSpPr>
              <a:spLocks noChangeShapeType="1"/>
            </p:cNvSpPr>
            <p:nvPr/>
          </p:nvSpPr>
          <p:spPr bwMode="auto">
            <a:xfrm>
              <a:off x="6902450" y="958848"/>
              <a:ext cx="0" cy="2031663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50" name="直线连接符 9"/>
            <p:cNvSpPr>
              <a:spLocks noChangeShapeType="1"/>
            </p:cNvSpPr>
            <p:nvPr/>
          </p:nvSpPr>
          <p:spPr bwMode="auto">
            <a:xfrm>
              <a:off x="1965325" y="2974264"/>
              <a:ext cx="6778625" cy="0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51" name="直线连接符 13"/>
            <p:cNvSpPr>
              <a:spLocks noChangeShapeType="1"/>
            </p:cNvSpPr>
            <p:nvPr/>
          </p:nvSpPr>
          <p:spPr bwMode="auto">
            <a:xfrm>
              <a:off x="4360863" y="3925888"/>
              <a:ext cx="0" cy="1079500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2398">
                <a:latin typeface="+mn-ea"/>
              </a:endParaRPr>
            </a:p>
          </p:txBody>
        </p:sp>
        <p:sp>
          <p:nvSpPr>
            <p:cNvPr id="52" name="文本框 21"/>
            <p:cNvSpPr>
              <a:spLocks noChangeArrowheads="1"/>
            </p:cNvSpPr>
            <p:nvPr/>
          </p:nvSpPr>
          <p:spPr bwMode="auto">
            <a:xfrm>
              <a:off x="2079686" y="1662668"/>
              <a:ext cx="1182687" cy="9378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市场环境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未来趋势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存活要素</a:t>
              </a:r>
            </a:p>
          </p:txBody>
        </p:sp>
        <p:sp>
          <p:nvSpPr>
            <p:cNvPr id="53" name="文本框 22"/>
            <p:cNvSpPr>
              <a:spLocks noChangeArrowheads="1"/>
            </p:cNvSpPr>
            <p:nvPr/>
          </p:nvSpPr>
          <p:spPr bwMode="auto">
            <a:xfrm>
              <a:off x="5345279" y="1863630"/>
              <a:ext cx="1325563" cy="26457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初心为何</a:t>
              </a:r>
              <a:endParaRPr lang="zh-CN" altLang="en-US" sz="1733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4" name="文本框 25"/>
            <p:cNvSpPr>
              <a:spLocks noChangeArrowheads="1"/>
            </p:cNvSpPr>
            <p:nvPr/>
          </p:nvSpPr>
          <p:spPr bwMode="auto">
            <a:xfrm>
              <a:off x="2011362" y="3484899"/>
              <a:ext cx="4432767" cy="26457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什么是高利润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高期望值产品？  如何进行产品规划升级？</a:t>
              </a:r>
              <a:endParaRPr lang="zh-CN" altLang="en-US" sz="1733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5" name="文本框 26"/>
            <p:cNvSpPr>
              <a:spLocks noChangeArrowheads="1"/>
            </p:cNvSpPr>
            <p:nvPr/>
          </p:nvSpPr>
          <p:spPr bwMode="auto">
            <a:xfrm>
              <a:off x="3636791" y="1752600"/>
              <a:ext cx="1589088" cy="103396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为何成功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带来启发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他们在受众心中的界定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认知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值得学习的市场</a:t>
              </a:r>
              <a:r>
                <a:rPr lang="en-US" altLang="zh-CN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&amp;</a:t>
              </a: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品牌举动</a:t>
              </a:r>
            </a:p>
          </p:txBody>
        </p:sp>
        <p:sp>
          <p:nvSpPr>
            <p:cNvPr id="56" name="文本框 27"/>
            <p:cNvSpPr>
              <a:spLocks noChangeArrowheads="1"/>
            </p:cNvSpPr>
            <p:nvPr/>
          </p:nvSpPr>
          <p:spPr bwMode="auto">
            <a:xfrm>
              <a:off x="584729" y="1588982"/>
              <a:ext cx="1489075" cy="9378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核心用户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痛点需求</a:t>
              </a:r>
            </a:p>
            <a:p>
              <a:pPr eaLnBrk="1" hangingPunct="1">
                <a:lnSpc>
                  <a:spcPct val="150000"/>
                </a:lnSpc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用户关系</a:t>
              </a:r>
              <a:endParaRPr lang="zh-CN" altLang="en-US" sz="1733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7" name="文本框 29"/>
            <p:cNvSpPr>
              <a:spLocks noChangeArrowheads="1"/>
            </p:cNvSpPr>
            <p:nvPr/>
          </p:nvSpPr>
          <p:spPr bwMode="auto">
            <a:xfrm>
              <a:off x="4406900" y="4410075"/>
              <a:ext cx="2441575" cy="26457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投入团队、预算、规划、资源</a:t>
              </a:r>
              <a:endParaRPr lang="zh-CN" altLang="en-US" sz="1733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8" name="文本框 30"/>
            <p:cNvSpPr>
              <a:spLocks noChangeArrowheads="1"/>
            </p:cNvSpPr>
            <p:nvPr/>
          </p:nvSpPr>
          <p:spPr bwMode="auto">
            <a:xfrm>
              <a:off x="536575" y="4478338"/>
              <a:ext cx="1514474" cy="4569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市场目标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声誉目标</a:t>
              </a:r>
            </a:p>
          </p:txBody>
        </p:sp>
        <p:sp>
          <p:nvSpPr>
            <p:cNvPr id="59" name="文本框 31"/>
            <p:cNvSpPr>
              <a:spLocks noChangeArrowheads="1"/>
            </p:cNvSpPr>
            <p:nvPr/>
          </p:nvSpPr>
          <p:spPr bwMode="auto">
            <a:xfrm>
              <a:off x="7005045" y="1662668"/>
              <a:ext cx="2263775" cy="64927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有什么核心竞争力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rPr>
                <a:t>有什么企业文化</a:t>
              </a:r>
            </a:p>
            <a:p>
              <a:pPr eaLnBrk="1" hangingPunct="1">
                <a:buFont typeface="Arial" charset="0"/>
                <a:buNone/>
              </a:pPr>
              <a:endParaRPr lang="zh-CN" altLang="en-US" sz="1598" dirty="0">
                <a:solidFill>
                  <a:srgbClr val="3F3F3F"/>
                </a:solidFill>
                <a:latin typeface="微软雅黑" charset="-122"/>
                <a:ea typeface="微软雅黑" charset="-122"/>
                <a:sym typeface="Yuppy SC" charset="-122"/>
              </a:endParaRPr>
            </a:p>
          </p:txBody>
        </p:sp>
        <p:sp>
          <p:nvSpPr>
            <p:cNvPr id="60" name="文本框 41"/>
            <p:cNvSpPr>
              <a:spLocks noChangeArrowheads="1"/>
            </p:cNvSpPr>
            <p:nvPr/>
          </p:nvSpPr>
          <p:spPr bwMode="auto">
            <a:xfrm>
              <a:off x="2052779" y="1007092"/>
              <a:ext cx="1646238" cy="68167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2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行业环境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465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Industry Environment</a:t>
              </a:r>
              <a:endParaRPr lang="zh-CN" altLang="en-US" sz="1465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1" name="文本框 42"/>
            <p:cNvSpPr>
              <a:spLocks noChangeArrowheads="1"/>
            </p:cNvSpPr>
            <p:nvPr/>
          </p:nvSpPr>
          <p:spPr bwMode="auto">
            <a:xfrm>
              <a:off x="501650" y="3886200"/>
              <a:ext cx="1183126" cy="5213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7</a:t>
              </a:r>
              <a:r>
                <a:rPr lang="zh-CN" altLang="en-US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品牌目标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Brand Target</a:t>
              </a:r>
              <a:endParaRPr lang="zh-CN" altLang="en-US" sz="1598" b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2" name="文本框 43"/>
            <p:cNvSpPr>
              <a:spLocks noChangeArrowheads="1"/>
            </p:cNvSpPr>
            <p:nvPr/>
          </p:nvSpPr>
          <p:spPr bwMode="auto">
            <a:xfrm>
              <a:off x="6976470" y="1009770"/>
              <a:ext cx="1912167" cy="71367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5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组织资源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Organization Resources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4" name="文本框 45"/>
            <p:cNvSpPr>
              <a:spLocks noChangeArrowheads="1"/>
            </p:cNvSpPr>
            <p:nvPr/>
          </p:nvSpPr>
          <p:spPr bwMode="auto">
            <a:xfrm>
              <a:off x="3598691" y="1007092"/>
              <a:ext cx="1639888" cy="71367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3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竞争对手</a:t>
              </a: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&amp;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标杆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Competitor&amp;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Benchmark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5" name="文本框 46"/>
            <p:cNvSpPr>
              <a:spLocks noChangeArrowheads="1"/>
            </p:cNvSpPr>
            <p:nvPr/>
          </p:nvSpPr>
          <p:spPr bwMode="auto">
            <a:xfrm>
              <a:off x="4365625" y="3886200"/>
              <a:ext cx="1833315" cy="5213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8</a:t>
              </a:r>
              <a:r>
                <a:rPr lang="zh-CN" altLang="en-US" sz="2133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市场投入</a:t>
              </a:r>
              <a:endParaRPr lang="en-US" altLang="zh-CN" sz="1598" b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Market Commitment</a:t>
              </a:r>
              <a:endParaRPr lang="zh-CN" altLang="en-US" sz="1598" b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6" name="文本框 47"/>
            <p:cNvSpPr>
              <a:spLocks noChangeArrowheads="1"/>
            </p:cNvSpPr>
            <p:nvPr/>
          </p:nvSpPr>
          <p:spPr bwMode="auto">
            <a:xfrm>
              <a:off x="564498" y="1007092"/>
              <a:ext cx="1714500" cy="5213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1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用户群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User Group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7" name="文本框 48"/>
            <p:cNvSpPr>
              <a:spLocks noChangeArrowheads="1"/>
            </p:cNvSpPr>
            <p:nvPr/>
          </p:nvSpPr>
          <p:spPr bwMode="auto">
            <a:xfrm>
              <a:off x="2019880" y="2990511"/>
              <a:ext cx="1609725" cy="52132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en-US" altLang="zh-CN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6</a:t>
              </a:r>
              <a:r>
                <a:rPr lang="zh-CN" altLang="en-US" sz="2133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、</a:t>
              </a:r>
              <a:r>
                <a: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产品／服务</a:t>
              </a:r>
            </a:p>
            <a:p>
              <a:pPr eaLnBrk="1" hangingPunct="1">
                <a:buFont typeface="Arial" charset="0"/>
                <a:buNone/>
              </a:pPr>
              <a:r>
                <a: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Product/ Service</a:t>
              </a:r>
              <a:endParaRPr lang="zh-CN" altLang="en-US" sz="1598" b="1" dirty="0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  <p:sp>
        <p:nvSpPr>
          <p:cNvPr id="68" name="矩形 67"/>
          <p:cNvSpPr/>
          <p:nvPr/>
        </p:nvSpPr>
        <p:spPr bwMode="auto">
          <a:xfrm>
            <a:off x="9202143" y="1279013"/>
            <a:ext cx="2453820" cy="2685214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596857" y="5241406"/>
            <a:ext cx="11059107" cy="1467256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596854" y="3964227"/>
            <a:ext cx="11059107" cy="1277178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596856" y="1303544"/>
            <a:ext cx="6346800" cy="2660683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29" tIns="60915" rIns="121829" bIns="60915" numCol="1" rtlCol="0" anchor="t" anchorCtr="0" compatLnSpc="1">
            <a:prstTxWarp prst="textNoShape">
              <a:avLst/>
            </a:prstTxWarp>
          </a:bodyPr>
          <a:lstStyle/>
          <a:p>
            <a:pPr defTabSz="913684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" name="组 71"/>
          <p:cNvGrpSpPr/>
          <p:nvPr/>
        </p:nvGrpSpPr>
        <p:grpSpPr>
          <a:xfrm>
            <a:off x="10850532" y="1239570"/>
            <a:ext cx="1347484" cy="581648"/>
            <a:chOff x="8164513" y="917575"/>
            <a:chExt cx="1011237" cy="436563"/>
          </a:xfrm>
        </p:grpSpPr>
        <p:sp>
          <p:nvSpPr>
            <p:cNvPr id="73" name="文档 52"/>
            <p:cNvSpPr>
              <a:spLocks noChangeArrowheads="1"/>
            </p:cNvSpPr>
            <p:nvPr/>
          </p:nvSpPr>
          <p:spPr bwMode="auto">
            <a:xfrm>
              <a:off x="8164513" y="917575"/>
              <a:ext cx="995362" cy="436563"/>
            </a:xfrm>
            <a:prstGeom prst="flowChartDocument">
              <a:avLst/>
            </a:prstGeom>
            <a:solidFill>
              <a:srgbClr val="FF3F36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1598" dirty="0">
                <a:solidFill>
                  <a:srgbClr val="FFFFFF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4" name="文本框 53"/>
            <p:cNvSpPr>
              <a:spLocks noChangeArrowheads="1"/>
            </p:cNvSpPr>
            <p:nvPr/>
          </p:nvSpPr>
          <p:spPr bwMode="auto">
            <a:xfrm>
              <a:off x="8164513" y="966788"/>
              <a:ext cx="1011237" cy="25386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598" dirty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思创客原创</a:t>
              </a:r>
              <a:endParaRPr lang="zh-CN" altLang="en-US" sz="1733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94" name="文本框 44"/>
          <p:cNvSpPr>
            <a:spLocks noChangeArrowheads="1"/>
          </p:cNvSpPr>
          <p:nvPr/>
        </p:nvSpPr>
        <p:spPr bwMode="auto">
          <a:xfrm>
            <a:off x="7040746" y="1571798"/>
            <a:ext cx="1987895" cy="5847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Mission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sz="1600" b="1" dirty="0" err="1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r>
              <a:rPr lang="da-DK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 </a:t>
            </a:r>
            <a:endParaRPr lang="zh-CN" altLang="en-US" sz="1600" b="1" dirty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8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ctrTitle"/>
          </p:nvPr>
        </p:nvSpPr>
        <p:spPr bwMode="auto">
          <a:xfrm>
            <a:off x="685325" y="944446"/>
            <a:ext cx="10966030" cy="36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914309">
              <a:buFont typeface="Arial" charset="0"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+mn-cs"/>
              </a:rPr>
              <a:t>分析方法</a:t>
            </a:r>
          </a:p>
        </p:txBody>
      </p:sp>
      <p:sp>
        <p:nvSpPr>
          <p:cNvPr id="34819" name="Rectangle 7"/>
          <p:cNvSpPr>
            <a:spLocks noChangeArrowheads="1"/>
          </p:cNvSpPr>
          <p:nvPr/>
        </p:nvSpPr>
        <p:spPr bwMode="auto">
          <a:xfrm>
            <a:off x="531281" y="1722278"/>
            <a:ext cx="1573829" cy="1438257"/>
          </a:xfrm>
          <a:prstGeom prst="rect">
            <a:avLst/>
          </a:prstGeom>
          <a:solidFill>
            <a:srgbClr val="FF5D42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常见</a:t>
            </a: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方法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4820" name="Rectangle 7"/>
          <p:cNvSpPr>
            <a:spLocks noChangeArrowheads="1"/>
          </p:cNvSpPr>
          <p:nvPr/>
        </p:nvSpPr>
        <p:spPr bwMode="auto">
          <a:xfrm>
            <a:off x="531281" y="3304360"/>
            <a:ext cx="1573829" cy="1438257"/>
          </a:xfrm>
          <a:prstGeom prst="rect">
            <a:avLst/>
          </a:prstGeom>
          <a:solidFill>
            <a:srgbClr val="FF3D36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目的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531281" y="4886445"/>
            <a:ext cx="1573829" cy="1438257"/>
          </a:xfrm>
          <a:prstGeom prst="rect">
            <a:avLst/>
          </a:prstGeom>
          <a:solidFill>
            <a:srgbClr val="E8314A"/>
          </a:solidFill>
          <a:ln>
            <a:noFill/>
          </a:ln>
          <a:extLst/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执行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Tips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31281" y="1722278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1281" y="3304360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1281" y="4886445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432" y="2833356"/>
            <a:ext cx="3607247" cy="1711354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105111" y="1722277"/>
            <a:ext cx="5298978" cy="119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创始人访谈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愿景五大问</a:t>
            </a: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2105109" y="3611883"/>
            <a:ext cx="6155700" cy="83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使命为</a:t>
            </a: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品牌的发展指明方向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愿景能够指导公司的行为，是公司文化的</a:t>
            </a:r>
            <a:r>
              <a:rPr lang="zh-CN" altLang="en-US" sz="1598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基石</a:t>
            </a:r>
            <a:endParaRPr lang="zh-CN" altLang="en-US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1"/>
          <p:cNvSpPr txBox="1">
            <a:spLocks noChangeArrowheads="1"/>
          </p:cNvSpPr>
          <p:nvPr/>
        </p:nvSpPr>
        <p:spPr bwMode="auto">
          <a:xfrm>
            <a:off x="2105109" y="5056302"/>
            <a:ext cx="6155700" cy="119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公司使命和愿</a:t>
            </a: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景一定是高层及创始人的理念投射，同时结合公司员工的理想，并不是一句空话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 smtClean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他们共同决定</a:t>
            </a: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品牌核心价值主张的方向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9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44"/>
          <p:cNvSpPr>
            <a:spLocks noChangeArrowheads="1"/>
          </p:cNvSpPr>
          <p:nvPr/>
        </p:nvSpPr>
        <p:spPr bwMode="auto">
          <a:xfrm>
            <a:off x="7090624" y="1784695"/>
            <a:ext cx="1987895" cy="5847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Mission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sz="1600" b="1" dirty="0" err="1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r>
              <a:rPr lang="da-DK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 </a:t>
            </a:r>
            <a:endParaRPr lang="zh-CN" altLang="en-US" sz="1600" b="1" dirty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632818" y="887145"/>
            <a:ext cx="8232984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拆解品牌画布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——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组织资源及产品服务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937367" y="1618007"/>
            <a:ext cx="11108588" cy="5166805"/>
            <a:chOff x="594442" y="1238610"/>
            <a:chExt cx="11763662" cy="5471491"/>
          </a:xfrm>
        </p:grpSpPr>
        <p:grpSp>
          <p:nvGrpSpPr>
            <p:cNvPr id="2" name="组 34"/>
            <p:cNvGrpSpPr/>
            <p:nvPr/>
          </p:nvGrpSpPr>
          <p:grpSpPr>
            <a:xfrm>
              <a:off x="594442" y="1265597"/>
              <a:ext cx="11763662" cy="5444504"/>
              <a:chOff x="444500" y="949491"/>
              <a:chExt cx="8824320" cy="4084638"/>
            </a:xfrm>
          </p:grpSpPr>
          <p:sp>
            <p:nvSpPr>
              <p:cNvPr id="44" name="矩形 3"/>
              <p:cNvSpPr>
                <a:spLocks noChangeArrowheads="1"/>
              </p:cNvSpPr>
              <p:nvPr/>
            </p:nvSpPr>
            <p:spPr bwMode="auto">
              <a:xfrm>
                <a:off x="444500" y="949491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6" name="直线连接符 5"/>
              <p:cNvSpPr>
                <a:spLocks noChangeShapeType="1"/>
              </p:cNvSpPr>
              <p:nvPr/>
            </p:nvSpPr>
            <p:spPr bwMode="auto">
              <a:xfrm>
                <a:off x="1965325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7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8" name="直线连接符 7"/>
              <p:cNvSpPr>
                <a:spLocks noChangeShapeType="1"/>
              </p:cNvSpPr>
              <p:nvPr/>
            </p:nvSpPr>
            <p:spPr bwMode="auto">
              <a:xfrm>
                <a:off x="5187950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9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0" name="直线连接符 9"/>
              <p:cNvSpPr>
                <a:spLocks noChangeShapeType="1"/>
              </p:cNvSpPr>
              <p:nvPr/>
            </p:nvSpPr>
            <p:spPr bwMode="auto">
              <a:xfrm>
                <a:off x="1965325" y="2974264"/>
                <a:ext cx="6778625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1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2" name="文本框 21"/>
              <p:cNvSpPr>
                <a:spLocks noChangeArrowheads="1"/>
              </p:cNvSpPr>
              <p:nvPr/>
            </p:nvSpPr>
            <p:spPr bwMode="auto">
              <a:xfrm>
                <a:off x="2079686" y="1662668"/>
                <a:ext cx="1182687" cy="95255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53" name="文本框 22"/>
              <p:cNvSpPr>
                <a:spLocks noChangeArrowheads="1"/>
              </p:cNvSpPr>
              <p:nvPr/>
            </p:nvSpPr>
            <p:spPr bwMode="auto">
              <a:xfrm>
                <a:off x="5345279" y="1863630"/>
                <a:ext cx="1325563" cy="2687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4" name="文本框 25"/>
              <p:cNvSpPr>
                <a:spLocks noChangeArrowheads="1"/>
              </p:cNvSpPr>
              <p:nvPr/>
            </p:nvSpPr>
            <p:spPr bwMode="auto">
              <a:xfrm>
                <a:off x="2011362" y="3484899"/>
                <a:ext cx="4432768" cy="2687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高期望值产品？  如何进行产品规划升级？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5" name="文本框 26"/>
              <p:cNvSpPr>
                <a:spLocks noChangeArrowheads="1"/>
              </p:cNvSpPr>
              <p:nvPr/>
            </p:nvSpPr>
            <p:spPr bwMode="auto">
              <a:xfrm>
                <a:off x="3636791" y="1752600"/>
                <a:ext cx="1589088" cy="105016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为何成功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带来启发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他们在受众心中的界定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认知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值得学习的市场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品牌举动</a:t>
                </a:r>
              </a:p>
            </p:txBody>
          </p:sp>
          <p:sp>
            <p:nvSpPr>
              <p:cNvPr id="56" name="文本框 27"/>
              <p:cNvSpPr>
                <a:spLocks noChangeArrowheads="1"/>
              </p:cNvSpPr>
              <p:nvPr/>
            </p:nvSpPr>
            <p:spPr bwMode="auto">
              <a:xfrm>
                <a:off x="584729" y="1588982"/>
                <a:ext cx="1489075" cy="95255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7" name="文本框 29"/>
              <p:cNvSpPr>
                <a:spLocks noChangeArrowheads="1"/>
              </p:cNvSpPr>
              <p:nvPr/>
            </p:nvSpPr>
            <p:spPr bwMode="auto">
              <a:xfrm>
                <a:off x="4406900" y="4410075"/>
                <a:ext cx="2441575" cy="2687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8" name="文本框 30"/>
              <p:cNvSpPr>
                <a:spLocks noChangeArrowheads="1"/>
              </p:cNvSpPr>
              <p:nvPr/>
            </p:nvSpPr>
            <p:spPr bwMode="auto">
              <a:xfrm>
                <a:off x="536575" y="4478338"/>
                <a:ext cx="1514475" cy="4640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59" name="文本框 31"/>
              <p:cNvSpPr>
                <a:spLocks noChangeArrowheads="1"/>
              </p:cNvSpPr>
              <p:nvPr/>
            </p:nvSpPr>
            <p:spPr bwMode="auto">
              <a:xfrm>
                <a:off x="7005045" y="1662668"/>
                <a:ext cx="2263775" cy="85485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60" name="文本框 41"/>
              <p:cNvSpPr>
                <a:spLocks noChangeArrowheads="1"/>
              </p:cNvSpPr>
              <p:nvPr/>
            </p:nvSpPr>
            <p:spPr bwMode="auto">
              <a:xfrm>
                <a:off x="2052779" y="1007092"/>
                <a:ext cx="1646238" cy="69234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465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465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1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201660" cy="5294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2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7248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4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8" cy="72485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5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862033" cy="5294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6" name="文本框 47"/>
              <p:cNvSpPr>
                <a:spLocks noChangeArrowheads="1"/>
              </p:cNvSpPr>
              <p:nvPr/>
            </p:nvSpPr>
            <p:spPr bwMode="auto">
              <a:xfrm>
                <a:off x="564498" y="1007092"/>
                <a:ext cx="1714500" cy="5294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7" name="文本框 48"/>
              <p:cNvSpPr>
                <a:spLocks noChangeArrowheads="1"/>
              </p:cNvSpPr>
              <p:nvPr/>
            </p:nvSpPr>
            <p:spPr bwMode="auto">
              <a:xfrm>
                <a:off x="2019880" y="2990511"/>
                <a:ext cx="1609725" cy="5294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 bwMode="auto">
            <a:xfrm>
              <a:off x="594443" y="5242201"/>
              <a:ext cx="11063960" cy="14679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594442" y="3964462"/>
              <a:ext cx="2032642" cy="1277738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602460" y="1297663"/>
              <a:ext cx="8598263" cy="266185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29" tIns="60915" rIns="121829" bIns="60915" numCol="1" rtlCol="0" anchor="t" anchorCtr="0" compatLnSpc="1">
              <a:prstTxWarp prst="textNoShape">
                <a:avLst/>
              </a:prstTxWarp>
            </a:bodyPr>
            <a:lstStyle/>
            <a:p>
              <a:pPr defTabSz="91368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" name="组 71"/>
            <p:cNvGrpSpPr/>
            <p:nvPr/>
          </p:nvGrpSpPr>
          <p:grpSpPr>
            <a:xfrm>
              <a:off x="10852617" y="1238610"/>
              <a:ext cx="1348076" cy="581904"/>
              <a:chOff x="8164513" y="917575"/>
              <a:chExt cx="1011237" cy="436563"/>
            </a:xfrm>
          </p:grpSpPr>
          <p:sp>
            <p:nvSpPr>
              <p:cNvPr id="73" name="文档 52"/>
              <p:cNvSpPr>
                <a:spLocks noChangeArrowheads="1"/>
              </p:cNvSpPr>
              <p:nvPr/>
            </p:nvSpPr>
            <p:spPr bwMode="auto">
              <a:xfrm>
                <a:off x="8164513" y="917575"/>
                <a:ext cx="995362" cy="436563"/>
              </a:xfrm>
              <a:prstGeom prst="flowChartDocument">
                <a:avLst/>
              </a:prstGeom>
              <a:solidFill>
                <a:srgbClr val="FF3F36"/>
              </a:solidFill>
              <a:ln>
                <a:noFill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 dirty="0">
                  <a:solidFill>
                    <a:srgbClr val="FFFFFF"/>
                  </a:solidFill>
                  <a:latin typeface="+mn-ea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文本框 53"/>
              <p:cNvSpPr>
                <a:spLocks noChangeArrowheads="1"/>
              </p:cNvSpPr>
              <p:nvPr/>
            </p:nvSpPr>
            <p:spPr bwMode="auto">
              <a:xfrm>
                <a:off x="8164513" y="966788"/>
                <a:ext cx="1011237" cy="26871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思创客原创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3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标题 1"/>
          <p:cNvSpPr>
            <a:spLocks noGrp="1" noChangeArrowheads="1"/>
          </p:cNvSpPr>
          <p:nvPr>
            <p:ph type="ctrTitle"/>
          </p:nvPr>
        </p:nvSpPr>
        <p:spPr bwMode="auto">
          <a:xfrm>
            <a:off x="649483" y="922541"/>
            <a:ext cx="10966030" cy="36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 defTabSz="914309">
              <a:buFont typeface="Arial" charset="0"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+mn-cs"/>
              </a:rPr>
              <a:t>分析方法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531281" y="1435534"/>
            <a:ext cx="1573829" cy="1438257"/>
          </a:xfrm>
          <a:prstGeom prst="rect">
            <a:avLst/>
          </a:prstGeom>
          <a:solidFill>
            <a:srgbClr val="E119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常见</a:t>
            </a: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方法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531281" y="3017617"/>
            <a:ext cx="1573829" cy="1438257"/>
          </a:xfrm>
          <a:prstGeom prst="rect">
            <a:avLst/>
          </a:prstGeom>
          <a:solidFill>
            <a:srgbClr val="E119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目的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531281" y="4599702"/>
            <a:ext cx="1573829" cy="1438257"/>
          </a:xfrm>
          <a:prstGeom prst="rect">
            <a:avLst/>
          </a:prstGeom>
          <a:solidFill>
            <a:srgbClr val="E119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539" tIns="59212" rIns="120539" bIns="59212" anchor="ctr"/>
          <a:lstStyle>
            <a:lvl1pPr marL="92075" indent="-92075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执行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Arial" charset="0"/>
              </a:rPr>
              <a:t>Tips</a:t>
            </a:r>
            <a:endParaRPr lang="zh-CN" altLang="en-US" sz="1800" b="1" dirty="0">
              <a:solidFill>
                <a:srgbClr val="FFFFFF"/>
              </a:solidFill>
              <a:latin typeface="微软雅黑" charset="-122"/>
              <a:ea typeface="微软雅黑" charset="-122"/>
              <a:sym typeface="Arial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31281" y="1435534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1281" y="3017617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1281" y="4599702"/>
            <a:ext cx="7729529" cy="143825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endParaRPr lang="zh-CN" altLang="en-US" sz="2398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209" y="2646114"/>
            <a:ext cx="3584535" cy="174197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05111" y="1735875"/>
            <a:ext cx="5298978" cy="83009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latin typeface="微软雅黑" charset="-122"/>
                <a:ea typeface="微软雅黑" charset="-122"/>
              </a:rPr>
              <a:t>企业能力链搭建</a:t>
            </a:r>
            <a:endParaRPr lang="en-US" altLang="zh-CN" sz="1598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598" dirty="0">
                <a:latin typeface="微软雅黑" charset="-122"/>
                <a:ea typeface="微软雅黑" charset="-122"/>
              </a:rPr>
              <a:t>SWOT</a:t>
            </a:r>
            <a:r>
              <a:rPr lang="zh-CN" altLang="en-US" sz="1598" dirty="0">
                <a:latin typeface="微软雅黑" charset="-122"/>
                <a:ea typeface="微软雅黑" charset="-122"/>
              </a:rPr>
              <a:t>分析</a:t>
            </a:r>
            <a:endParaRPr lang="en-US" altLang="zh-CN" sz="1598" dirty="0"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05109" y="3129716"/>
            <a:ext cx="6155700" cy="119898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>
                <a:latin typeface="微软雅黑" charset="-122"/>
                <a:ea typeface="微软雅黑" charset="-122"/>
              </a:rPr>
              <a:t>了解公司目前最大的竞争优势为何</a:t>
            </a:r>
            <a:endParaRPr lang="en-US" altLang="zh-CN" sz="1598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>
                <a:latin typeface="微软雅黑" charset="-122"/>
                <a:ea typeface="微软雅黑" charset="-122"/>
              </a:rPr>
              <a:t>明确公司重点产品及服务</a:t>
            </a:r>
            <a:endParaRPr lang="en-US" altLang="zh-CN" sz="1598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598">
                <a:latin typeface="微软雅黑" charset="-122"/>
                <a:ea typeface="微软雅黑" charset="-122"/>
              </a:rPr>
              <a:t>与品牌建立和后续运营息息相关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105111" y="4703339"/>
            <a:ext cx="5903971" cy="119898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>
                <a:latin typeface="微软雅黑" charset="-122"/>
                <a:ea typeface="微软雅黑" charset="-122"/>
              </a:rPr>
              <a:t>务必保持客观公正</a:t>
            </a:r>
            <a:endParaRPr lang="en-US" altLang="zh-CN" sz="1598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598" dirty="0" smtClean="0">
                <a:latin typeface="微软雅黑" charset="-122"/>
                <a:ea typeface="微软雅黑" charset="-122"/>
              </a:rPr>
              <a:t>需要理清</a:t>
            </a:r>
            <a:r>
              <a:rPr lang="zh-CN" altLang="en-US" sz="1598" dirty="0">
                <a:latin typeface="微软雅黑" charset="-122"/>
                <a:ea typeface="微软雅黑" charset="-122"/>
              </a:rPr>
              <a:t>公司现在最重要的产品服务及未来规划中最重要的产品及服务</a:t>
            </a:r>
            <a:endParaRPr lang="en-US" altLang="zh-CN" sz="1598" dirty="0">
              <a:latin typeface="微软雅黑" charset="-122"/>
              <a:ea typeface="微软雅黑" charset="-122"/>
            </a:endParaRPr>
          </a:p>
        </p:txBody>
      </p:sp>
      <p:sp>
        <p:nvSpPr>
          <p:cNvPr id="18" name="矩形 12"/>
          <p:cNvSpPr>
            <a:spLocks noChangeArrowheads="1"/>
          </p:cNvSpPr>
          <p:nvPr/>
        </p:nvSpPr>
        <p:spPr bwMode="auto">
          <a:xfrm>
            <a:off x="4800079" y="1735877"/>
            <a:ext cx="3209002" cy="46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4P</a:t>
            </a: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4C</a:t>
            </a:r>
            <a:r>
              <a:rPr lang="zh-CN" altLang="en-US" sz="1598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法则</a:t>
            </a:r>
            <a:endParaRPr lang="en-US" altLang="zh-CN" sz="1598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3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标题 1"/>
          <p:cNvSpPr>
            <a:spLocks noChangeArrowheads="1"/>
          </p:cNvSpPr>
          <p:nvPr/>
        </p:nvSpPr>
        <p:spPr bwMode="auto">
          <a:xfrm>
            <a:off x="577820" y="924657"/>
            <a:ext cx="10183346" cy="36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组织资源及产品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/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服务示例：大姨吗拥有的组织资源及产品与服务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23976" y="1737990"/>
            <a:ext cx="1551600" cy="342644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核心优劣势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5703338" y="1737990"/>
            <a:ext cx="1551901" cy="342644"/>
          </a:xfrm>
          <a:prstGeom prst="roundRect">
            <a:avLst/>
          </a:prstGeom>
          <a:solidFill>
            <a:srgbClr val="E8314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能力链搭建</a:t>
            </a:r>
          </a:p>
        </p:txBody>
      </p:sp>
      <p:pic>
        <p:nvPicPr>
          <p:cNvPr id="17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27" y="2120820"/>
            <a:ext cx="4427451" cy="280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235" y="2875906"/>
            <a:ext cx="4497257" cy="259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6"/>
          <p:cNvSpPr>
            <a:spLocks noChangeArrowheads="1"/>
          </p:cNvSpPr>
          <p:nvPr/>
        </p:nvSpPr>
        <p:spPr bwMode="auto">
          <a:xfrm>
            <a:off x="1324540" y="3359893"/>
            <a:ext cx="4275145" cy="2081243"/>
          </a:xfrm>
          <a:prstGeom prst="rect">
            <a:avLst/>
          </a:prstGeom>
          <a:solidFill>
            <a:srgbClr val="FFFFFF">
              <a:alpha val="94902"/>
            </a:srgbClr>
          </a:solidFill>
          <a:ln w="9525">
            <a:noFill/>
            <a:miter lim="800000"/>
            <a:headEnd/>
            <a:tailEnd/>
          </a:ln>
        </p:spPr>
        <p:txBody>
          <a:bodyPr lIns="120138" tIns="62606" rIns="120138" bIns="62606" anchor="ctr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endParaRPr lang="zh-CN" altLang="zh-CN" sz="1733" dirty="0">
              <a:solidFill>
                <a:srgbClr val="FFFFFF"/>
              </a:solidFill>
              <a:latin typeface="+mn-ea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389133" y="3482934"/>
            <a:ext cx="2083630" cy="1744947"/>
          </a:xfrm>
          <a:prstGeom prst="rect">
            <a:avLst/>
          </a:prstGeom>
          <a:solidFill>
            <a:srgbClr val="FFFFFF">
              <a:alpha val="94902"/>
            </a:srgbClr>
          </a:solidFill>
          <a:ln w="9525">
            <a:noFill/>
            <a:miter lim="800000"/>
            <a:headEnd/>
            <a:tailEnd/>
          </a:ln>
        </p:spPr>
        <p:txBody>
          <a:bodyPr lIns="120138" tIns="62606" rIns="120138" bIns="62606" anchor="ctr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733">
              <a:solidFill>
                <a:srgbClr val="FFFFFF"/>
              </a:solidFill>
              <a:latin typeface="+mn-ea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8" name="矩形 6"/>
          <p:cNvSpPr>
            <a:spLocks noChangeArrowheads="1"/>
          </p:cNvSpPr>
          <p:nvPr/>
        </p:nvSpPr>
        <p:spPr bwMode="auto">
          <a:xfrm>
            <a:off x="3382788" y="3053577"/>
            <a:ext cx="1527291" cy="272845"/>
          </a:xfrm>
          <a:prstGeom prst="rect">
            <a:avLst/>
          </a:prstGeom>
          <a:solidFill>
            <a:schemeClr val="bg1">
              <a:alpha val="79999"/>
            </a:schemeClr>
          </a:solidFill>
          <a:ln w="9525">
            <a:noFill/>
            <a:miter lim="800000"/>
            <a:headEnd/>
            <a:tailEnd/>
          </a:ln>
        </p:spPr>
        <p:txBody>
          <a:bodyPr lIns="120138" tIns="62606" rIns="120138" bIns="62606" anchor="ctr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733">
              <a:solidFill>
                <a:srgbClr val="FFFFFF"/>
              </a:solidFill>
              <a:latin typeface="+mn-ea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609548" y="2647477"/>
            <a:ext cx="600763" cy="2079129"/>
          </a:xfrm>
          <a:prstGeom prst="rect">
            <a:avLst/>
          </a:prstGeom>
          <a:solidFill>
            <a:srgbClr val="FFFFFF">
              <a:alpha val="94902"/>
            </a:srgbClr>
          </a:solidFill>
          <a:ln w="9525">
            <a:noFill/>
            <a:miter lim="800000"/>
            <a:headEnd/>
            <a:tailEnd/>
          </a:ln>
        </p:spPr>
        <p:txBody>
          <a:bodyPr lIns="120138" tIns="62606" rIns="120138" bIns="62606" anchor="ctr"/>
          <a:lstStyle>
            <a:lvl1pPr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733">
              <a:solidFill>
                <a:srgbClr val="FFFFFF"/>
              </a:solidFill>
              <a:latin typeface="+mn-ea"/>
              <a:ea typeface="+mn-ea"/>
              <a:sym typeface="宋体" panose="02010600030101010101" pitchFamily="2" charset="-122"/>
            </a:endParaRPr>
          </a:p>
        </p:txBody>
      </p:sp>
      <p:pic>
        <p:nvPicPr>
          <p:cNvPr id="3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1797" y="2158893"/>
            <a:ext cx="5887050" cy="331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18"/>
          <p:cNvSpPr txBox="1">
            <a:spLocks noChangeArrowheads="1"/>
          </p:cNvSpPr>
          <p:nvPr/>
        </p:nvSpPr>
        <p:spPr bwMode="auto">
          <a:xfrm>
            <a:off x="723779" y="5228998"/>
            <a:ext cx="10908916" cy="130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核心优劣势都可能发展出品牌特征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组织在价值链中的角色决定品牌延展的可能性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5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44"/>
          <p:cNvSpPr>
            <a:spLocks noChangeArrowheads="1"/>
          </p:cNvSpPr>
          <p:nvPr/>
        </p:nvSpPr>
        <p:spPr bwMode="auto">
          <a:xfrm>
            <a:off x="7043198" y="1864714"/>
            <a:ext cx="1987895" cy="5847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、愿景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使命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Mission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 </a:t>
            </a:r>
            <a:r>
              <a:rPr lang="en-US" altLang="zh-CN" sz="16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V</a:t>
            </a:r>
            <a:r>
              <a:rPr lang="da-DK" altLang="zh-CN" sz="1600" b="1" dirty="0" err="1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ision</a:t>
            </a:r>
            <a:r>
              <a:rPr lang="da-DK" altLang="zh-CN" sz="16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 </a:t>
            </a:r>
            <a:endParaRPr lang="zh-CN" altLang="en-US" sz="1600" b="1" dirty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598989" y="879794"/>
            <a:ext cx="8231913" cy="4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拆解品牌画布</a:t>
            </a: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——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品牌目标及市场投入</a:t>
            </a:r>
            <a:endParaRPr lang="zh-CN" altLang="en-US" sz="19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270138" y="1752567"/>
            <a:ext cx="10580032" cy="4921604"/>
            <a:chOff x="595158" y="1238610"/>
            <a:chExt cx="11762131" cy="5471489"/>
          </a:xfrm>
        </p:grpSpPr>
        <p:grpSp>
          <p:nvGrpSpPr>
            <p:cNvPr id="35" name="组 34"/>
            <p:cNvGrpSpPr/>
            <p:nvPr/>
          </p:nvGrpSpPr>
          <p:grpSpPr>
            <a:xfrm>
              <a:off x="595159" y="1265597"/>
              <a:ext cx="11762130" cy="5444502"/>
              <a:chOff x="444500" y="949491"/>
              <a:chExt cx="8824320" cy="4084638"/>
            </a:xfrm>
          </p:grpSpPr>
          <p:sp>
            <p:nvSpPr>
              <p:cNvPr id="44" name="矩形 3"/>
              <p:cNvSpPr>
                <a:spLocks noChangeArrowheads="1"/>
              </p:cNvSpPr>
              <p:nvPr/>
            </p:nvSpPr>
            <p:spPr bwMode="auto">
              <a:xfrm>
                <a:off x="444500" y="949491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598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6" name="直线连接符 5"/>
              <p:cNvSpPr>
                <a:spLocks noChangeShapeType="1"/>
              </p:cNvSpPr>
              <p:nvPr/>
            </p:nvSpPr>
            <p:spPr bwMode="auto">
              <a:xfrm>
                <a:off x="1965325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7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8" name="直线连接符 7"/>
              <p:cNvSpPr>
                <a:spLocks noChangeShapeType="1"/>
              </p:cNvSpPr>
              <p:nvPr/>
            </p:nvSpPr>
            <p:spPr bwMode="auto">
              <a:xfrm>
                <a:off x="5187950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49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0" name="直线连接符 9"/>
              <p:cNvSpPr>
                <a:spLocks noChangeShapeType="1"/>
              </p:cNvSpPr>
              <p:nvPr/>
            </p:nvSpPr>
            <p:spPr bwMode="auto">
              <a:xfrm>
                <a:off x="1965325" y="2974264"/>
                <a:ext cx="6778625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1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398">
                  <a:latin typeface="+mn-ea"/>
                </a:endParaRPr>
              </a:p>
            </p:txBody>
          </p:sp>
          <p:sp>
            <p:nvSpPr>
              <p:cNvPr id="52" name="文本框 21"/>
              <p:cNvSpPr>
                <a:spLocks noChangeArrowheads="1"/>
              </p:cNvSpPr>
              <p:nvPr/>
            </p:nvSpPr>
            <p:spPr bwMode="auto">
              <a:xfrm>
                <a:off x="2079686" y="1662668"/>
                <a:ext cx="1182687" cy="100001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53" name="文本框 22"/>
              <p:cNvSpPr>
                <a:spLocks noChangeArrowheads="1"/>
              </p:cNvSpPr>
              <p:nvPr/>
            </p:nvSpPr>
            <p:spPr bwMode="auto">
              <a:xfrm>
                <a:off x="5345279" y="1863630"/>
                <a:ext cx="1325563" cy="28210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733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4" name="文本框 25"/>
              <p:cNvSpPr>
                <a:spLocks noChangeArrowheads="1"/>
              </p:cNvSpPr>
              <p:nvPr/>
            </p:nvSpPr>
            <p:spPr bwMode="auto">
              <a:xfrm>
                <a:off x="2011362" y="3484899"/>
                <a:ext cx="4432767" cy="28210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高期望值产品？  如何进行产品规划升级？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5" name="文本框 26"/>
              <p:cNvSpPr>
                <a:spLocks noChangeArrowheads="1"/>
              </p:cNvSpPr>
              <p:nvPr/>
            </p:nvSpPr>
            <p:spPr bwMode="auto">
              <a:xfrm>
                <a:off x="3636791" y="1752600"/>
                <a:ext cx="1589088" cy="13075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为何成功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带来启发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他们在受众心中的界定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认知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值得学习的市场</a:t>
                </a:r>
                <a:r>
                  <a:rPr lang="en-US" altLang="zh-CN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品牌举动</a:t>
                </a:r>
              </a:p>
            </p:txBody>
          </p:sp>
          <p:sp>
            <p:nvSpPr>
              <p:cNvPr id="56" name="文本框 27"/>
              <p:cNvSpPr>
                <a:spLocks noChangeArrowheads="1"/>
              </p:cNvSpPr>
              <p:nvPr/>
            </p:nvSpPr>
            <p:spPr bwMode="auto">
              <a:xfrm>
                <a:off x="584729" y="1588982"/>
                <a:ext cx="1489075" cy="100001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7" name="文本框 29"/>
              <p:cNvSpPr>
                <a:spLocks noChangeArrowheads="1"/>
              </p:cNvSpPr>
              <p:nvPr/>
            </p:nvSpPr>
            <p:spPr bwMode="auto">
              <a:xfrm>
                <a:off x="4406900" y="4485090"/>
                <a:ext cx="2441575" cy="28210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733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8" name="文本框 30"/>
              <p:cNvSpPr>
                <a:spLocks noChangeArrowheads="1"/>
              </p:cNvSpPr>
              <p:nvPr/>
            </p:nvSpPr>
            <p:spPr bwMode="auto">
              <a:xfrm>
                <a:off x="536575" y="4340810"/>
                <a:ext cx="1514475" cy="69234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59" name="文本框 31"/>
              <p:cNvSpPr>
                <a:spLocks noChangeArrowheads="1"/>
              </p:cNvSpPr>
              <p:nvPr/>
            </p:nvSpPr>
            <p:spPr bwMode="auto">
              <a:xfrm>
                <a:off x="7005045" y="1662668"/>
                <a:ext cx="2263775" cy="69229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zh-CN" altLang="en-US" sz="1598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598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60" name="文本框 41"/>
              <p:cNvSpPr>
                <a:spLocks noChangeArrowheads="1"/>
              </p:cNvSpPr>
              <p:nvPr/>
            </p:nvSpPr>
            <p:spPr bwMode="auto">
              <a:xfrm>
                <a:off x="2052779" y="1007092"/>
                <a:ext cx="1646238" cy="72684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465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465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1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261692" cy="55586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133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598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2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76096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4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9" cy="96605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5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955057" cy="55586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6" name="文本框 47"/>
              <p:cNvSpPr>
                <a:spLocks noChangeArrowheads="1"/>
              </p:cNvSpPr>
              <p:nvPr/>
            </p:nvSpPr>
            <p:spPr bwMode="auto">
              <a:xfrm>
                <a:off x="564498" y="1007092"/>
                <a:ext cx="1714500" cy="55586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7" name="文本框 48"/>
              <p:cNvSpPr>
                <a:spLocks noChangeArrowheads="1"/>
              </p:cNvSpPr>
              <p:nvPr/>
            </p:nvSpPr>
            <p:spPr bwMode="auto">
              <a:xfrm>
                <a:off x="2019880" y="2990512"/>
                <a:ext cx="1609725" cy="55586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133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98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598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grpSp>
          <p:nvGrpSpPr>
            <p:cNvPr id="2" name="组 1"/>
            <p:cNvGrpSpPr/>
            <p:nvPr/>
          </p:nvGrpSpPr>
          <p:grpSpPr>
            <a:xfrm>
              <a:off x="595158" y="1238610"/>
              <a:ext cx="11604740" cy="4003590"/>
              <a:chOff x="444499" y="929244"/>
              <a:chExt cx="8706241" cy="3003619"/>
            </a:xfrm>
          </p:grpSpPr>
          <p:sp>
            <p:nvSpPr>
              <p:cNvPr id="37" name="矩形 36"/>
              <p:cNvSpPr/>
              <p:nvPr/>
            </p:nvSpPr>
            <p:spPr bwMode="auto">
              <a:xfrm>
                <a:off x="5145173" y="1034691"/>
                <a:ext cx="3571875" cy="201541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29" tIns="60915" rIns="121829" bIns="609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68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33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 bwMode="auto">
              <a:xfrm>
                <a:off x="444499" y="2974264"/>
                <a:ext cx="8299450" cy="958599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29" tIns="60915" rIns="121829" bIns="609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68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33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 bwMode="auto">
              <a:xfrm>
                <a:off x="444499" y="977260"/>
                <a:ext cx="4727575" cy="1997004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829" tIns="60915" rIns="121829" bIns="609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68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33">
                  <a:latin typeface="Arial" pitchFamily="34" charset="0"/>
                  <a:ea typeface="宋体" pitchFamily="2" charset="-122"/>
                </a:endParaRPr>
              </a:p>
            </p:txBody>
          </p:sp>
          <p:grpSp>
            <p:nvGrpSpPr>
              <p:cNvPr id="72" name="组 71"/>
              <p:cNvGrpSpPr/>
              <p:nvPr/>
            </p:nvGrpSpPr>
            <p:grpSpPr>
              <a:xfrm>
                <a:off x="8139503" y="929244"/>
                <a:ext cx="1011237" cy="436563"/>
                <a:chOff x="8164513" y="917575"/>
                <a:chExt cx="1011237" cy="436563"/>
              </a:xfrm>
            </p:grpSpPr>
            <p:sp>
              <p:nvSpPr>
                <p:cNvPr id="73" name="文档 52"/>
                <p:cNvSpPr>
                  <a:spLocks noChangeArrowheads="1"/>
                </p:cNvSpPr>
                <p:nvPr/>
              </p:nvSpPr>
              <p:spPr bwMode="auto">
                <a:xfrm>
                  <a:off x="8164513" y="917575"/>
                  <a:ext cx="995362" cy="436563"/>
                </a:xfrm>
                <a:prstGeom prst="flowChartDocument">
                  <a:avLst/>
                </a:prstGeom>
                <a:solidFill>
                  <a:srgbClr val="FF3F36"/>
                </a:solidFill>
                <a:ln>
                  <a:noFill/>
                </a:ln>
                <a:extLst/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zh-CN" altLang="zh-CN" sz="1598" dirty="0">
                    <a:solidFill>
                      <a:srgbClr val="FFFFFF"/>
                    </a:solidFill>
                    <a:latin typeface="+mn-ea"/>
                    <a:ea typeface="+mn-ea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74" name="文本框 53"/>
                <p:cNvSpPr>
                  <a:spLocks noChangeArrowheads="1"/>
                </p:cNvSpPr>
                <p:nvPr/>
              </p:nvSpPr>
              <p:spPr bwMode="auto">
                <a:xfrm>
                  <a:off x="8164513" y="966788"/>
                  <a:ext cx="1011237" cy="282105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buFont typeface="Arial" charset="0"/>
                    <a:buNone/>
                  </a:pPr>
                  <a:r>
                    <a:rPr lang="zh-CN" altLang="en-US" sz="1598" dirty="0">
                      <a:solidFill>
                        <a:schemeClr val="bg1"/>
                      </a:solidFill>
                      <a:latin typeface="微软雅黑" charset="-122"/>
                      <a:ea typeface="微软雅黑" charset="-122"/>
                      <a:sym typeface="微软雅黑" charset="-122"/>
                    </a:rPr>
                    <a:t>思创客原创</a:t>
                  </a:r>
                  <a:endParaRPr lang="zh-CN" altLang="en-US" sz="1733" dirty="0">
                    <a:latin typeface="微软雅黑" charset="-122"/>
                    <a:ea typeface="微软雅黑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1"/>
          <p:cNvSpPr>
            <a:spLocks noChangeArrowheads="1"/>
          </p:cNvSpPr>
          <p:nvPr/>
        </p:nvSpPr>
        <p:spPr bwMode="auto">
          <a:xfrm>
            <a:off x="707861" y="872241"/>
            <a:ext cx="10182020" cy="43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品牌目标与市场投入的衡量方法</a:t>
            </a:r>
          </a:p>
        </p:txBody>
      </p:sp>
      <p:sp>
        <p:nvSpPr>
          <p:cNvPr id="82" name="剪去单角的矩形 81"/>
          <p:cNvSpPr/>
          <p:nvPr/>
        </p:nvSpPr>
        <p:spPr>
          <a:xfrm flipH="1">
            <a:off x="2571287" y="2576315"/>
            <a:ext cx="7793056" cy="746368"/>
          </a:xfrm>
          <a:prstGeom prst="snip1Rect">
            <a:avLst/>
          </a:prstGeom>
          <a:solidFill>
            <a:schemeClr val="bg1"/>
          </a:solidFill>
          <a:ln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2" tIns="45686" rIns="91372" bIns="4568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kumimoji="1" lang="zh-CN" altLang="en-US" sz="1733">
                <a:solidFill>
                  <a:srgbClr val="FFFFFF"/>
                </a:solidFill>
                <a:latin typeface="微软雅黑" charset="-122"/>
                <a:ea typeface="微软雅黑" charset="-122"/>
              </a:rPr>
              <a:t> </a:t>
            </a:r>
          </a:p>
        </p:txBody>
      </p:sp>
      <p:sp>
        <p:nvSpPr>
          <p:cNvPr id="81" name="TextBox 15"/>
          <p:cNvSpPr txBox="1"/>
          <p:nvPr/>
        </p:nvSpPr>
        <p:spPr>
          <a:xfrm>
            <a:off x="1931180" y="2600471"/>
            <a:ext cx="8433164" cy="24302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685263" indent="-685263">
              <a:buClr>
                <a:srgbClr val="FF3D36"/>
              </a:buClr>
              <a:buFont typeface="+mj-lt"/>
              <a:buAutoNum type="arabicPeriod"/>
            </a:pPr>
            <a:r>
              <a:rPr lang="zh-CN" altLang="en-US" sz="373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基于战略目标制定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buFontTx/>
              <a:buAutoNum type="arabicPeriod"/>
            </a:pP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742950" indent="-742950">
              <a:buClr>
                <a:srgbClr val="FF3D36"/>
              </a:buClr>
              <a:buFont typeface="+mj-lt"/>
              <a:buAutoNum type="arabicPeriod"/>
            </a:pPr>
            <a:r>
              <a:rPr lang="en-US" altLang="zh-CN" sz="373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基于市场预算制定（固定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比例）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742950" indent="-742950">
              <a:buFontTx/>
              <a:buAutoNum type="arabicPeriod"/>
            </a:pP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742950" indent="-742950">
              <a:buClr>
                <a:srgbClr val="FF3D36"/>
              </a:buClr>
              <a:buFont typeface="+mj-lt"/>
              <a:buAutoNum type="arabicPeriod"/>
            </a:pPr>
            <a:r>
              <a:rPr lang="en-US" altLang="zh-CN" sz="373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基于标杆对手制定</a:t>
            </a:r>
          </a:p>
        </p:txBody>
      </p:sp>
      <p:sp>
        <p:nvSpPr>
          <p:cNvPr id="84" name="剪去单角的矩形 83"/>
          <p:cNvSpPr/>
          <p:nvPr/>
        </p:nvSpPr>
        <p:spPr>
          <a:xfrm flipH="1">
            <a:off x="2571287" y="3499168"/>
            <a:ext cx="7793056" cy="746368"/>
          </a:xfrm>
          <a:prstGeom prst="snip1Rect">
            <a:avLst/>
          </a:prstGeom>
          <a:noFill/>
          <a:ln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2" tIns="45686" rIns="91372" bIns="4568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kumimoji="1" lang="zh-CN" altLang="en-US" sz="1733">
                <a:solidFill>
                  <a:srgbClr val="FFFFFF"/>
                </a:solidFill>
                <a:latin typeface="微软雅黑" charset="-122"/>
                <a:ea typeface="微软雅黑" charset="-122"/>
              </a:rPr>
              <a:t> </a:t>
            </a:r>
          </a:p>
        </p:txBody>
      </p:sp>
      <p:sp>
        <p:nvSpPr>
          <p:cNvPr id="85" name="剪去单角的矩形 84"/>
          <p:cNvSpPr/>
          <p:nvPr/>
        </p:nvSpPr>
        <p:spPr>
          <a:xfrm flipH="1">
            <a:off x="2571287" y="4362061"/>
            <a:ext cx="7793056" cy="746368"/>
          </a:xfrm>
          <a:prstGeom prst="snip1Rect">
            <a:avLst/>
          </a:prstGeom>
          <a:noFill/>
          <a:ln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2" tIns="45686" rIns="91372" bIns="45686"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kumimoji="1" lang="zh-CN" altLang="en-US" sz="1733">
                <a:solidFill>
                  <a:srgbClr val="FFFFFF"/>
                </a:solidFill>
                <a:latin typeface="微软雅黑" charset="-122"/>
                <a:ea typeface="微软雅黑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0"/>
            <a:ext cx="7818096" cy="6858000"/>
            <a:chOff x="0" y="0"/>
            <a:chExt cx="7818096" cy="6858000"/>
          </a:xfrm>
        </p:grpSpPr>
        <p:grpSp>
          <p:nvGrpSpPr>
            <p:cNvPr id="10" name="组 9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12" name="三角形 11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3" name="三角形 12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4" name="三角形 13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1569596" y="3076508"/>
            <a:ext cx="9338734" cy="6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61" rIns="60961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3733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用好品牌画布的三大原则</a:t>
            </a:r>
            <a:endParaRPr lang="zh-CN" altLang="zh-CN" sz="37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73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76429" y="1801663"/>
            <a:ext cx="11716369" cy="470183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384" tIns="45693" rIns="91384" bIns="45693"/>
          <a:lstStyle/>
          <a:p>
            <a:pPr marL="456910" indent="-456910" algn="l">
              <a:lnSpc>
                <a:spcPts val="2399"/>
              </a:lnSpc>
              <a:buClr>
                <a:srgbClr val="E8314A"/>
              </a:buClr>
              <a:buFont typeface="Wingdings" pitchFamily="2" charset="2"/>
              <a:buChar char="n"/>
            </a:pPr>
            <a:r>
              <a:rPr lang="zh-CN" altLang="en-US" sz="18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核心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在于</a:t>
            </a:r>
            <a:r>
              <a:rPr lang="zh-CN" altLang="en-US" sz="1800" b="1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在对信息和问题进行正确界定的基础上，进行科学的分类，并对重点环节</a:t>
            </a:r>
            <a:r>
              <a:rPr lang="zh-CN" altLang="en-US" sz="1800" b="1" dirty="0" smtClean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加以解决</a:t>
            </a: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456910" indent="-456910" algn="l">
              <a:lnSpc>
                <a:spcPts val="2399"/>
              </a:lnSpc>
              <a:buClr>
                <a:srgbClr val="E8314A"/>
              </a:buClr>
              <a:buFont typeface="Wingdings" pitchFamily="2" charset="2"/>
              <a:buChar char="n"/>
            </a:pPr>
            <a:endParaRPr lang="zh-CN" altLang="en-US" sz="2699" dirty="0"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456910" indent="-456910" algn="l">
              <a:lnSpc>
                <a:spcPts val="2399"/>
              </a:lnSpc>
              <a:buClr>
                <a:srgbClr val="E8314A"/>
              </a:buClr>
              <a:buFont typeface="Wingdings" pitchFamily="2" charset="2"/>
              <a:buChar char="n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理解画布中</a:t>
            </a:r>
            <a:r>
              <a:rPr lang="zh-CN" altLang="en-US" sz="1800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每个项目的定义</a:t>
            </a: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理解品牌画布的</a:t>
            </a:r>
            <a:r>
              <a:rPr lang="zh-CN" altLang="en-US" sz="1800" dirty="0">
                <a:solidFill>
                  <a:srgbClr val="E8314A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逻辑顺序</a:t>
            </a: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对每个项目进行分别研究</a:t>
            </a:r>
            <a:endParaRPr lang="zh-CN" altLang="en-US" sz="1800" dirty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endParaRPr lang="zh-CN" altLang="en-US" sz="1800" dirty="0">
              <a:solidFill>
                <a:srgbClr val="E8314A"/>
              </a:solidFill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进行分类总结，去掉非关键环节</a:t>
            </a: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  <a:sym typeface="微软雅黑" pitchFamily="34" charset="-122"/>
            </a:endParaRPr>
          </a:p>
          <a:p>
            <a:pPr marL="717096" lvl="1" indent="-243264" algn="l">
              <a:lnSpc>
                <a:spcPts val="2399"/>
              </a:lnSpc>
              <a:buClr>
                <a:srgbClr val="E8314A"/>
              </a:buClr>
              <a:buFont typeface="Calibri" pitchFamily="34" charset="0"/>
              <a:buChar char="−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rPr>
              <a:t>提炼出品牌目标和品牌投入</a:t>
            </a:r>
          </a:p>
        </p:txBody>
      </p:sp>
      <p:sp>
        <p:nvSpPr>
          <p:cNvPr id="17415" name="矩形 9"/>
          <p:cNvSpPr>
            <a:spLocks noChangeArrowheads="1"/>
          </p:cNvSpPr>
          <p:nvPr/>
        </p:nvSpPr>
        <p:spPr bwMode="auto">
          <a:xfrm>
            <a:off x="676429" y="924787"/>
            <a:ext cx="5375679" cy="39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9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微软雅黑" pitchFamily="34" charset="-122"/>
              </a:rPr>
              <a:t>品牌画布背后原理：结构化思维处理海量信息</a:t>
            </a:r>
          </a:p>
        </p:txBody>
      </p:sp>
      <p:pic>
        <p:nvPicPr>
          <p:cNvPr id="17416" name="内容占位符 3" descr="图片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976"/>
          <a:stretch>
            <a:fillRect/>
          </a:stretch>
        </p:blipFill>
        <p:spPr bwMode="auto">
          <a:xfrm>
            <a:off x="6925456" y="2852551"/>
            <a:ext cx="3467306" cy="339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4338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081" y="938841"/>
            <a:ext cx="4710100" cy="37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309">
              <a:buFont typeface="Arial" charset="0"/>
            </a:pPr>
            <a:r>
              <a:rPr lang="zh-CN" altLang="en-US" sz="1999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+mn-cs"/>
              </a:rPr>
              <a:t>品牌画布的</a:t>
            </a: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+mn-cs"/>
              </a:rPr>
              <a:t>终极目标要解决是这三个问题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79095" y="2550792"/>
            <a:ext cx="10110051" cy="3162483"/>
            <a:chOff x="1379095" y="2550792"/>
            <a:chExt cx="10110051" cy="3162483"/>
          </a:xfrm>
        </p:grpSpPr>
        <p:sp>
          <p:nvSpPr>
            <p:cNvPr id="11" name="圆角矩形 10"/>
            <p:cNvSpPr/>
            <p:nvPr/>
          </p:nvSpPr>
          <p:spPr>
            <a:xfrm>
              <a:off x="1379095" y="3417760"/>
              <a:ext cx="1998014" cy="1526954"/>
            </a:xfrm>
            <a:prstGeom prst="roundRect">
              <a:avLst/>
            </a:prstGeom>
            <a:solidFill>
              <a:srgbClr val="E83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立足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048062" y="2833514"/>
              <a:ext cx="1427482" cy="655983"/>
            </a:xfrm>
            <a:prstGeom prst="roundRect">
              <a:avLst/>
            </a:prstGeom>
            <a:solidFill>
              <a:srgbClr val="E83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你是谁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067934" y="3940044"/>
              <a:ext cx="1427482" cy="655983"/>
            </a:xfrm>
            <a:prstGeom prst="roundRect">
              <a:avLst/>
            </a:prstGeom>
            <a:solidFill>
              <a:srgbClr val="E83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卖给谁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061312" y="4986954"/>
              <a:ext cx="1427482" cy="655983"/>
            </a:xfrm>
            <a:prstGeom prst="roundRect">
              <a:avLst/>
            </a:prstGeom>
            <a:solidFill>
              <a:srgbClr val="E83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和谁比</a:t>
              </a:r>
            </a:p>
          </p:txBody>
        </p:sp>
        <p:sp>
          <p:nvSpPr>
            <p:cNvPr id="15" name="TextBox 7"/>
            <p:cNvSpPr txBox="1"/>
            <p:nvPr/>
          </p:nvSpPr>
          <p:spPr>
            <a:xfrm>
              <a:off x="6540987" y="2963541"/>
              <a:ext cx="4948159" cy="369304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提炼核心优势＆企业文化</a:t>
              </a: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6540987" y="4013894"/>
              <a:ext cx="4948159" cy="369304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找寻用户痛点＆情感渴求</a:t>
              </a:r>
            </a:p>
          </p:txBody>
        </p:sp>
        <p:sp>
          <p:nvSpPr>
            <p:cNvPr id="17" name="TextBox 9"/>
            <p:cNvSpPr txBox="1"/>
            <p:nvPr/>
          </p:nvSpPr>
          <p:spPr>
            <a:xfrm>
              <a:off x="6540987" y="5172371"/>
              <a:ext cx="4948159" cy="369304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分析对手品牌＆传播表现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244194" y="2550792"/>
              <a:ext cx="4921888" cy="3162483"/>
            </a:xfrm>
            <a:prstGeom prst="roundRect">
              <a:avLst/>
            </a:prstGeom>
            <a:noFill/>
            <a:ln>
              <a:solidFill>
                <a:srgbClr val="E8314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r>
                <a:rPr kumimoji="1" lang="zh-CN" altLang="en-US" sz="2399"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3533269" y="4026076"/>
              <a:ext cx="387411" cy="33367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kumimoji="1" lang="zh-CN" altLang="en-US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5676099" y="4049522"/>
              <a:ext cx="387411" cy="33367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kumimoji="1" lang="zh-CN" altLang="en-US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5676099" y="2999169"/>
              <a:ext cx="387411" cy="33367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kumimoji="1" lang="zh-CN" altLang="en-US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右箭头 21"/>
            <p:cNvSpPr/>
            <p:nvPr/>
          </p:nvSpPr>
          <p:spPr>
            <a:xfrm>
              <a:off x="5676099" y="5207999"/>
              <a:ext cx="387411" cy="33367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2" tIns="45706" rIns="91412" bIns="45706" rtlCol="0" anchor="ctr"/>
            <a:lstStyle/>
            <a:p>
              <a:pPr algn="ctr"/>
              <a:endParaRPr kumimoji="1" lang="zh-CN" altLang="en-US" sz="2399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9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7" y="939970"/>
            <a:ext cx="1119353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一个问题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2640410" y="3326424"/>
            <a:ext cx="7374096" cy="666763"/>
          </a:xfrm>
          <a:prstGeom prst="rect">
            <a:avLst/>
          </a:prstGeom>
        </p:spPr>
        <p:txBody>
          <a:bodyPr wrap="none" lIns="91421" tIns="45709" rIns="91421" bIns="45709">
            <a:spAutoFit/>
          </a:bodyPr>
          <a:lstStyle/>
          <a:p>
            <a:pPr defTabSz="914088"/>
            <a:r>
              <a:rPr lang="zh-CN" altLang="en-US" sz="3733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企业做品牌营销的最终目的什么？</a:t>
            </a:r>
            <a:endParaRPr lang="en-US" altLang="zh-CN" sz="3733" b="1" dirty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4346" y="2948947"/>
            <a:ext cx="8160907" cy="1440160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7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86193" y="829628"/>
            <a:ext cx="8234582" cy="43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如何使用品牌画布</a:t>
            </a:r>
          </a:p>
        </p:txBody>
      </p:sp>
      <p:sp>
        <p:nvSpPr>
          <p:cNvPr id="5" name="矩形 4"/>
          <p:cNvSpPr/>
          <p:nvPr/>
        </p:nvSpPr>
        <p:spPr>
          <a:xfrm>
            <a:off x="1212532" y="4260097"/>
            <a:ext cx="3054583" cy="1229796"/>
          </a:xfrm>
          <a:prstGeom prst="rect">
            <a:avLst/>
          </a:prstGeom>
          <a:solidFill>
            <a:srgbClr val="E8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一个新品牌诞生前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每次产品升级后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3484" y="4260097"/>
            <a:ext cx="3054583" cy="1229796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任何品牌活动</a:t>
            </a:r>
          </a:p>
        </p:txBody>
      </p:sp>
      <p:sp>
        <p:nvSpPr>
          <p:cNvPr id="7" name="矩形 6"/>
          <p:cNvSpPr/>
          <p:nvPr/>
        </p:nvSpPr>
        <p:spPr>
          <a:xfrm>
            <a:off x="1212532" y="2960103"/>
            <a:ext cx="3054583" cy="40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When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30896" y="2904399"/>
            <a:ext cx="2523650" cy="461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Where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94437" y="4260097"/>
            <a:ext cx="3054583" cy="1229796"/>
          </a:xfrm>
          <a:prstGeom prst="rect">
            <a:avLst/>
          </a:prstGeom>
          <a:solidFill>
            <a:srgbClr val="E87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市场品牌从业者</a:t>
            </a:r>
          </a:p>
        </p:txBody>
      </p:sp>
      <p:sp>
        <p:nvSpPr>
          <p:cNvPr id="10" name="矩形 9"/>
          <p:cNvSpPr/>
          <p:nvPr/>
        </p:nvSpPr>
        <p:spPr>
          <a:xfrm>
            <a:off x="8433094" y="2960103"/>
            <a:ext cx="3054583" cy="40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Who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71" y="2772338"/>
            <a:ext cx="670397" cy="670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33" y="2828042"/>
            <a:ext cx="670397" cy="670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46" y="2772337"/>
            <a:ext cx="670397" cy="6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 bwMode="auto">
          <a:xfrm>
            <a:off x="838309" y="365126"/>
            <a:ext cx="1051697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419" name="矩形 3"/>
          <p:cNvSpPr>
            <a:spLocks noChangeArrowheads="1"/>
          </p:cNvSpPr>
          <p:nvPr/>
        </p:nvSpPr>
        <p:spPr bwMode="auto">
          <a:xfrm>
            <a:off x="2675" y="-1"/>
            <a:ext cx="12188238" cy="685800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每一个模块间都是有关联的，</a:t>
            </a:r>
            <a:endParaRPr lang="en-US" altLang="zh-CN" sz="4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不要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单一的看</a:t>
            </a: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6434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 bwMode="auto">
          <a:xfrm>
            <a:off x="838309" y="365126"/>
            <a:ext cx="1051697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2675" y="-1"/>
            <a:ext cx="12188238" cy="685800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品牌画布的内容</a:t>
            </a:r>
            <a:endParaRPr lang="en-US" altLang="zh-CN" sz="4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是需要定期更新与思考的</a:t>
            </a:r>
          </a:p>
        </p:txBody>
      </p:sp>
    </p:spTree>
    <p:extLst>
      <p:ext uri="{BB962C8B-B14F-4D97-AF65-F5344CB8AC3E}">
        <p14:creationId xmlns:p14="http://schemas.microsoft.com/office/powerpoint/2010/main" val="12281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 bwMode="auto">
          <a:xfrm>
            <a:off x="838309" y="365126"/>
            <a:ext cx="1051697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7" name="矩形 3"/>
          <p:cNvSpPr>
            <a:spLocks noChangeArrowheads="1"/>
          </p:cNvSpPr>
          <p:nvPr/>
        </p:nvSpPr>
        <p:spPr bwMode="auto">
          <a:xfrm>
            <a:off x="2675" y="-1"/>
            <a:ext cx="12188238" cy="685800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画布事实</a:t>
            </a:r>
            <a:r>
              <a:rPr lang="en-US" altLang="zh-CN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商业直觉</a:t>
            </a:r>
            <a:endParaRPr lang="en-US" altLang="zh-CN" sz="4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竞</a:t>
            </a: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争中突围</a:t>
            </a:r>
          </a:p>
        </p:txBody>
      </p:sp>
    </p:spTree>
    <p:extLst>
      <p:ext uri="{BB962C8B-B14F-4D97-AF65-F5344CB8AC3E}">
        <p14:creationId xmlns:p14="http://schemas.microsoft.com/office/powerpoint/2010/main" val="19609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内容占位符 1"/>
          <p:cNvSpPr>
            <a:spLocks noGrp="1"/>
          </p:cNvSpPr>
          <p:nvPr>
            <p:ph sz="quarter" idx="4294967295"/>
          </p:nvPr>
        </p:nvSpPr>
        <p:spPr bwMode="auto">
          <a:xfrm>
            <a:off x="1564106" y="2551835"/>
            <a:ext cx="9377046" cy="3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品牌和营销工作中最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容易忽略的工作就是第一步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分析，品牌画布通过结构化方法找到分析的关键要素，统领全局，提高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效率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品牌画布可运用在每一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次品牌和营销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策划之前，帮助我们更好的理解现状，找出线索，和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客户及老板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保持同级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对话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品牌画布发挥的效用大小与使用者收集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处理信息的能力有很大关系，推荐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麦肯锡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工作法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书籍提升自我在海量信息中的搜索和分析能力</a:t>
            </a:r>
          </a:p>
        </p:txBody>
      </p:sp>
      <p:sp>
        <p:nvSpPr>
          <p:cNvPr id="70658" name="文本占位符 2"/>
          <p:cNvSpPr>
            <a:spLocks noGrp="1"/>
          </p:cNvSpPr>
          <p:nvPr>
            <p:ph type="body" sz="quarter" idx="4294967295"/>
          </p:nvPr>
        </p:nvSpPr>
        <p:spPr bwMode="auto">
          <a:xfrm>
            <a:off x="644509" y="641643"/>
            <a:ext cx="8500027" cy="67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309">
              <a:spcBef>
                <a:spcPct val="0"/>
              </a:spcBef>
              <a:buFont typeface="Arial" charset="0"/>
              <a:buNone/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课程小结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299411" y="2069432"/>
            <a:ext cx="9641741" cy="4002885"/>
          </a:xfrm>
          <a:prstGeom prst="roundRect">
            <a:avLst/>
          </a:prstGeom>
          <a:noFill/>
          <a:ln w="28575">
            <a:solidFill>
              <a:srgbClr val="E8314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4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682" y="1827192"/>
            <a:ext cx="4284142" cy="1354195"/>
          </a:xfrm>
          <a:prstGeom prst="rect">
            <a:avLst/>
          </a:prstGeom>
        </p:spPr>
        <p:txBody>
          <a:bodyPr wrap="none" lIns="121898" tIns="60949" rIns="121898" bIns="60949">
            <a:spAutoFit/>
          </a:bodyPr>
          <a:lstStyle/>
          <a:p>
            <a:pPr>
              <a:defRPr/>
            </a:pPr>
            <a:r>
              <a:rPr lang="en-US" altLang="zh-CN" sz="8000" b="1">
                <a:solidFill>
                  <a:srgbClr val="E8314A"/>
                </a:solidFill>
                <a:latin typeface="微软雅黑"/>
                <a:ea typeface="微软雅黑"/>
              </a:rPr>
              <a:t>Thanks!</a:t>
            </a:r>
            <a:endParaRPr lang="en-US" altLang="zh-CN" sz="8000" b="1" dirty="0">
              <a:solidFill>
                <a:srgbClr val="E8314A"/>
              </a:solidFill>
              <a:latin typeface="微软雅黑"/>
              <a:ea typeface="微软雅黑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946" y="6265625"/>
            <a:ext cx="10009717" cy="6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525" y="3809991"/>
            <a:ext cx="1554854" cy="155485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>
          <a:xfrm>
            <a:off x="4576169" y="3493752"/>
            <a:ext cx="1271566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思创客公众号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3" t="30579" r="22225" b="21421"/>
          <a:stretch/>
        </p:blipFill>
        <p:spPr>
          <a:xfrm>
            <a:off x="6256957" y="3765927"/>
            <a:ext cx="1979867" cy="1642982"/>
          </a:xfrm>
          <a:prstGeom prst="rect">
            <a:avLst/>
          </a:prstGeom>
        </p:spPr>
      </p:pic>
      <p:sp>
        <p:nvSpPr>
          <p:cNvPr id="7" name="Rectangle 1"/>
          <p:cNvSpPr/>
          <p:nvPr/>
        </p:nvSpPr>
        <p:spPr>
          <a:xfrm>
            <a:off x="6629395" y="3493753"/>
            <a:ext cx="1053075" cy="30777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Kris</a:t>
            </a: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微信号 </a:t>
            </a:r>
          </a:p>
        </p:txBody>
      </p:sp>
    </p:spTree>
    <p:extLst>
      <p:ext uri="{BB962C8B-B14F-4D97-AF65-F5344CB8AC3E}">
        <p14:creationId xmlns:p14="http://schemas.microsoft.com/office/powerpoint/2010/main" val="23846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0250" y="3525011"/>
            <a:ext cx="2880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提升产品</a:t>
            </a:r>
            <a:r>
              <a:rPr kumimoji="1" lang="zh-CN" altLang="en-US" sz="3200" b="1" dirty="0">
                <a:solidFill>
                  <a:srgbClr val="F533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销量？</a:t>
            </a:r>
            <a:endParaRPr lang="zh-CN" altLang="en-US" sz="3200" b="1" dirty="0">
              <a:solidFill>
                <a:srgbClr val="F5334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43653" y="3525011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提升市场</a:t>
            </a:r>
            <a:r>
              <a:rPr kumimoji="1" lang="zh-CN" altLang="en-US" sz="3200" b="1" dirty="0" smtClean="0">
                <a:solidFill>
                  <a:srgbClr val="F533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影响力</a:t>
            </a:r>
            <a:r>
              <a:rPr kumimoji="1" lang="zh-CN" altLang="en-US" sz="3200" b="1" dirty="0">
                <a:solidFill>
                  <a:srgbClr val="F533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zh-CN" altLang="en-US" sz="3200" b="1" dirty="0">
              <a:solidFill>
                <a:srgbClr val="F5334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75087" y="3525011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形成品牌</a:t>
            </a:r>
            <a:r>
              <a:rPr kumimoji="1" lang="zh-CN" altLang="en-US" sz="3200" b="1" dirty="0" smtClean="0">
                <a:solidFill>
                  <a:srgbClr val="F533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溢价</a:t>
            </a:r>
            <a:r>
              <a:rPr kumimoji="1" lang="zh-CN" altLang="en-US" sz="3200" b="1" dirty="0">
                <a:solidFill>
                  <a:srgbClr val="F5334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zh-CN" altLang="en-US" sz="3200" b="1" dirty="0">
              <a:solidFill>
                <a:srgbClr val="F5334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8" y="939972"/>
            <a:ext cx="2401756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商业的本质是什么？</a:t>
            </a:r>
          </a:p>
        </p:txBody>
      </p:sp>
      <p:sp>
        <p:nvSpPr>
          <p:cNvPr id="7" name="MH_Desc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12433" y="2427214"/>
            <a:ext cx="7085971" cy="214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09" rIns="91421" bIns="45709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defTabSz="914088">
              <a:lnSpc>
                <a:spcPct val="150000"/>
              </a:lnSpc>
            </a:pPr>
            <a:endParaRPr lang="zh-CN" altLang="en-US" sz="4400" b="1" dirty="0">
              <a:solidFill>
                <a:srgbClr val="E845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51" y="1903755"/>
            <a:ext cx="2649756" cy="358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1281" y="3099852"/>
            <a:ext cx="7550605" cy="1323417"/>
          </a:xfrm>
          <a:prstGeom prst="rect">
            <a:avLst/>
          </a:prstGeom>
          <a:noFill/>
          <a:ln w="28575">
            <a:solidFill>
              <a:srgbClr val="E8454A"/>
            </a:solidFill>
            <a:prstDash val="dash"/>
          </a:ln>
        </p:spPr>
        <p:txBody>
          <a:bodyPr wrap="square" lIns="91421" tIns="45709" rIns="91421" bIns="45709" rtlCol="0" anchor="ctr">
            <a:spAutoFit/>
          </a:bodyPr>
          <a:lstStyle/>
          <a:p>
            <a:pPr algn="ctr" defTabSz="914088">
              <a:lnSpc>
                <a:spcPct val="20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时代变了，商业的本质始终未变，增长依然是王道。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088">
              <a:lnSpc>
                <a:spcPct val="20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----【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杰克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韦尔奇</a:t>
            </a:r>
          </a:p>
        </p:txBody>
      </p:sp>
    </p:spTree>
    <p:extLst>
      <p:ext uri="{BB962C8B-B14F-4D97-AF65-F5344CB8AC3E}">
        <p14:creationId xmlns:p14="http://schemas.microsoft.com/office/powerpoint/2010/main" val="4576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8" y="939972"/>
            <a:ext cx="1119353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黄金公式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4074" y="3016233"/>
            <a:ext cx="2605162" cy="1405619"/>
          </a:xfrm>
          <a:prstGeom prst="rect">
            <a:avLst/>
          </a:prstGeom>
        </p:spPr>
        <p:txBody>
          <a:bodyPr wrap="none" lIns="91421" tIns="45709" rIns="91421" bIns="45709">
            <a:spAutoFit/>
          </a:bodyPr>
          <a:lstStyle/>
          <a:p>
            <a:pPr defTabSz="914088"/>
            <a:r>
              <a:rPr lang="zh-CN" altLang="en-US" sz="4267" b="1" dirty="0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en-US" altLang="zh-CN" sz="4267" b="1" dirty="0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4267" b="1" dirty="0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销售</a:t>
            </a:r>
            <a:endParaRPr lang="en-US" altLang="zh-CN" sz="4267" b="1" dirty="0" smtClean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914088"/>
            <a:r>
              <a:rPr lang="zh-CN" altLang="en-US" sz="4267" b="1" dirty="0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（增长）</a:t>
            </a:r>
            <a:endParaRPr lang="en-US" altLang="zh-CN" sz="3733" b="1" dirty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等于号 10"/>
          <p:cNvSpPr/>
          <p:nvPr/>
        </p:nvSpPr>
        <p:spPr>
          <a:xfrm>
            <a:off x="5097007" y="3370343"/>
            <a:ext cx="843208" cy="666571"/>
          </a:xfrm>
          <a:prstGeom prst="mathEqual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black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6137928" y="3326426"/>
            <a:ext cx="4057559" cy="782362"/>
            <a:chOff x="4064007" y="2494818"/>
            <a:chExt cx="3043169" cy="586771"/>
          </a:xfrm>
        </p:grpSpPr>
        <p:sp>
          <p:nvSpPr>
            <p:cNvPr id="8" name="矩形 7"/>
            <p:cNvSpPr/>
            <p:nvPr/>
          </p:nvSpPr>
          <p:spPr>
            <a:xfrm>
              <a:off x="4064007" y="2494818"/>
              <a:ext cx="958407" cy="561724"/>
            </a:xfrm>
            <a:prstGeom prst="rect">
              <a:avLst/>
            </a:prstGeom>
          </p:spPr>
          <p:txBody>
            <a:bodyPr wrap="none" lIns="91421" tIns="45709" rIns="91421" bIns="45709">
              <a:spAutoFit/>
            </a:bodyPr>
            <a:lstStyle/>
            <a:p>
              <a:pPr defTabSz="914088"/>
              <a:r>
                <a:rPr lang="zh-CN" altLang="en-US" sz="4267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流量</a:t>
              </a:r>
              <a:endParaRPr lang="zh-CN" altLang="en-US" sz="1733" dirty="0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738801" y="2494818"/>
              <a:ext cx="1368375" cy="561724"/>
            </a:xfrm>
            <a:prstGeom prst="rect">
              <a:avLst/>
            </a:prstGeom>
          </p:spPr>
          <p:txBody>
            <a:bodyPr wrap="none" lIns="91421" tIns="45709" rIns="91421" bIns="45709">
              <a:spAutoFit/>
            </a:bodyPr>
            <a:lstStyle/>
            <a:p>
              <a:pPr defTabSz="914088"/>
              <a:r>
                <a:rPr lang="zh-CN" altLang="en-US" sz="4267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转化率</a:t>
              </a:r>
              <a:endParaRPr lang="en-US" altLang="zh-CN" sz="3733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乘号 12"/>
            <p:cNvSpPr/>
            <p:nvPr/>
          </p:nvSpPr>
          <p:spPr>
            <a:xfrm>
              <a:off x="5089348" y="2496972"/>
              <a:ext cx="559525" cy="584617"/>
            </a:xfrm>
            <a:prstGeom prst="mathMultiply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1" tIns="45709" rIns="91421" bIns="45709"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16530" y="2852936"/>
            <a:ext cx="8876728" cy="1678899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09" rIns="91421" bIns="45709" rtlCol="0" anchor="ctr"/>
          <a:lstStyle/>
          <a:p>
            <a:pPr algn="ctr" defTabSz="914088"/>
            <a:endParaRPr lang="zh-CN" altLang="en-US" sz="1733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246716" y="2852936"/>
            <a:ext cx="1248139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需要改一下标题</a:t>
            </a:r>
          </a:p>
        </p:txBody>
      </p:sp>
    </p:spTree>
    <p:extLst>
      <p:ext uri="{BB962C8B-B14F-4D97-AF65-F5344CB8AC3E}">
        <p14:creationId xmlns:p14="http://schemas.microsoft.com/office/powerpoint/2010/main" val="14185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7067" y="939972"/>
            <a:ext cx="3171197" cy="370431"/>
          </a:xfrm>
          <a:prstGeom prst="rect">
            <a:avLst/>
          </a:prstGeom>
          <a:noFill/>
          <a:ln>
            <a:noFill/>
          </a:ln>
        </p:spPr>
        <p:txBody>
          <a:bodyPr wrap="none" lIns="46264" tIns="46264" rIns="46264" bIns="46264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88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品牌营销是如何发挥作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用？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80536" y="1749213"/>
            <a:ext cx="10482120" cy="4074867"/>
            <a:chOff x="619008" y="1676848"/>
            <a:chExt cx="11710920" cy="4551963"/>
          </a:xfrm>
        </p:grpSpPr>
        <p:sp>
          <p:nvSpPr>
            <p:cNvPr id="6" name="矩形 5"/>
            <p:cNvSpPr/>
            <p:nvPr/>
          </p:nvSpPr>
          <p:spPr>
            <a:xfrm>
              <a:off x="5132876" y="1897567"/>
              <a:ext cx="1237884" cy="722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8"/>
              <a:r>
                <a:rPr lang="zh-CN" altLang="en-US" sz="3600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流量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8850235" y="1897567"/>
              <a:ext cx="1753668" cy="722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8"/>
              <a:r>
                <a:rPr lang="zh-CN" altLang="en-US" sz="3600" b="1" dirty="0">
                  <a:solidFill>
                    <a:srgbClr val="FF3D3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转化率</a:t>
              </a:r>
              <a:endParaRPr lang="en-US" altLang="zh-CN" sz="3600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等于号 7"/>
            <p:cNvSpPr/>
            <p:nvPr/>
          </p:nvSpPr>
          <p:spPr>
            <a:xfrm>
              <a:off x="3821999" y="2001445"/>
              <a:ext cx="660060" cy="486921"/>
            </a:xfrm>
            <a:prstGeom prst="mathEqual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black"/>
                </a:solidFill>
              </a:endParaRPr>
            </a:p>
          </p:txBody>
        </p:sp>
        <p:sp>
          <p:nvSpPr>
            <p:cNvPr id="9" name="乘号 8"/>
            <p:cNvSpPr/>
            <p:nvPr/>
          </p:nvSpPr>
          <p:spPr>
            <a:xfrm>
              <a:off x="7301778" y="2002366"/>
              <a:ext cx="658799" cy="486000"/>
            </a:xfrm>
            <a:prstGeom prst="mathMultiply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9008" y="1676848"/>
              <a:ext cx="11436999" cy="1260919"/>
            </a:xfrm>
            <a:prstGeom prst="rect">
              <a:avLst/>
            </a:prstGeom>
            <a:noFill/>
            <a:ln w="28575">
              <a:solidFill>
                <a:srgbClr val="A6A6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8"/>
              <a:endParaRPr lang="zh-CN" altLang="en-US" sz="1733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859024" y="2955695"/>
              <a:ext cx="3691091" cy="3273116"/>
              <a:chOff x="3487591" y="2513087"/>
              <a:chExt cx="3691091" cy="3273116"/>
            </a:xfrm>
          </p:grpSpPr>
          <p:sp>
            <p:nvSpPr>
              <p:cNvPr id="20" name="下箭头 19"/>
              <p:cNvSpPr/>
              <p:nvPr/>
            </p:nvSpPr>
            <p:spPr>
              <a:xfrm rot="1615529">
                <a:off x="4524397" y="2513087"/>
                <a:ext cx="352131" cy="1014862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下箭头 21"/>
              <p:cNvSpPr/>
              <p:nvPr/>
            </p:nvSpPr>
            <p:spPr>
              <a:xfrm rot="19984471" flipH="1">
                <a:off x="5790010" y="2513087"/>
                <a:ext cx="352131" cy="1014862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717069" y="3552670"/>
                <a:ext cx="1424438" cy="689546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免费流量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579315" y="3552670"/>
                <a:ext cx="1424438" cy="689546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付费流量</a:t>
                </a:r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>
                <a:off x="4429288" y="4302176"/>
                <a:ext cx="0" cy="809470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>
                <a:off x="6347534" y="4302176"/>
                <a:ext cx="0" cy="809470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3487591" y="5216577"/>
                <a:ext cx="1765436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牌为主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413243" y="5216577"/>
                <a:ext cx="1765439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7676447" y="2955695"/>
              <a:ext cx="4653481" cy="3273116"/>
              <a:chOff x="5926081" y="2513087"/>
              <a:chExt cx="4653481" cy="3273116"/>
            </a:xfrm>
          </p:grpSpPr>
          <p:sp>
            <p:nvSpPr>
              <p:cNvPr id="21" name="下箭头 20"/>
              <p:cNvSpPr/>
              <p:nvPr/>
            </p:nvSpPr>
            <p:spPr>
              <a:xfrm rot="1615529">
                <a:off x="7072697" y="2513087"/>
                <a:ext cx="352131" cy="1014862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下箭头 24"/>
              <p:cNvSpPr/>
              <p:nvPr/>
            </p:nvSpPr>
            <p:spPr>
              <a:xfrm rot="19984471" flipH="1">
                <a:off x="8338310" y="2513087"/>
                <a:ext cx="352131" cy="1014862"/>
              </a:xfrm>
              <a:prstGeom prst="downArrow">
                <a:avLst/>
              </a:prstGeom>
              <a:solidFill>
                <a:srgbClr val="E845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endParaRPr lang="zh-CN" altLang="en-US" sz="1733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926081" y="3552669"/>
                <a:ext cx="1983831" cy="68954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186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价格驱动要素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127614" y="3552670"/>
                <a:ext cx="2451948" cy="689546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186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用户需求驱动要素</a:t>
                </a:r>
              </a:p>
            </p:txBody>
          </p:sp>
          <p:cxnSp>
            <p:nvCxnSpPr>
              <p:cNvPr id="29" name="直接箭头连接符 28"/>
              <p:cNvCxnSpPr/>
              <p:nvPr/>
            </p:nvCxnSpPr>
            <p:spPr>
              <a:xfrm>
                <a:off x="6857668" y="4302176"/>
                <a:ext cx="0" cy="809470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9030744" y="4302176"/>
                <a:ext cx="0" cy="809470"/>
              </a:xfrm>
              <a:prstGeom prst="straightConnector1">
                <a:avLst/>
              </a:prstGeom>
              <a:ln w="57150">
                <a:solidFill>
                  <a:srgbClr val="E8454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/>
              <p:cNvSpPr/>
              <p:nvPr/>
            </p:nvSpPr>
            <p:spPr>
              <a:xfrm>
                <a:off x="5976317" y="5216577"/>
                <a:ext cx="1763725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976910" y="5216577"/>
                <a:ext cx="2071412" cy="569626"/>
              </a:xfrm>
              <a:prstGeom prst="rect">
                <a:avLst/>
              </a:prstGeom>
              <a:noFill/>
              <a:ln w="28575">
                <a:solidFill>
                  <a:srgbClr val="A6A6A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8"/>
                <a:r>
                  <a:rPr lang="zh-CN" altLang="en-US" sz="2000" b="1" dirty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2000" b="1" dirty="0" smtClean="0">
                    <a:solidFill>
                      <a:srgbClr val="E8454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牌为主</a:t>
                </a:r>
                <a:endParaRPr lang="zh-CN" altLang="en-US" sz="2000" b="1" dirty="0">
                  <a:solidFill>
                    <a:srgbClr val="E845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1398347" y="1990438"/>
            <a:ext cx="2031287" cy="646309"/>
          </a:xfrm>
          <a:prstGeom prst="rect">
            <a:avLst/>
          </a:prstGeom>
        </p:spPr>
        <p:txBody>
          <a:bodyPr wrap="none" lIns="91421" tIns="45709" rIns="91421" bIns="45709">
            <a:spAutoFit/>
          </a:bodyPr>
          <a:lstStyle/>
          <a:p>
            <a:pPr defTabSz="914088"/>
            <a:r>
              <a:rPr lang="zh-CN" altLang="en-US" sz="3600" b="1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销售增长</a:t>
            </a:r>
            <a:endParaRPr lang="en-US" altLang="zh-CN" sz="3200" b="1" dirty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2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09160849"/>
  <p:tag name="MH_LIBRARY" val="GRAPHIC"/>
  <p:tag name="MH_TYPE" val="Desc"/>
  <p:tag name="MH_ORDER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7072</TotalTime>
  <Words>5500</Words>
  <Application>Microsoft Office PowerPoint</Application>
  <PresentationFormat>自定义</PresentationFormat>
  <Paragraphs>710</Paragraphs>
  <Slides>55</Slides>
  <Notes>19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Heiti TC Light</vt:lpstr>
      <vt:lpstr>Helvetica Light</vt:lpstr>
      <vt:lpstr>Microsoft YaHei Regular</vt:lpstr>
      <vt:lpstr>Yuppy SC</vt:lpstr>
      <vt:lpstr>等线</vt:lpstr>
      <vt:lpstr>方正兰亭黑简体</vt:lpstr>
      <vt:lpstr>方正姚体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永远记住掌握品牌作业的系统性</vt:lpstr>
      <vt:lpstr>如何站在老板/客户的角度做好品牌营销？</vt:lpstr>
      <vt:lpstr>PowerPoint 演示文稿</vt:lpstr>
      <vt:lpstr>品牌画布，从“看在眼里”到“记到心里”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分析方法</vt:lpstr>
      <vt:lpstr>PowerPoint 演示文稿</vt:lpstr>
      <vt:lpstr>PowerPoint 演示文稿</vt:lpstr>
      <vt:lpstr>分析方法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分析方法</vt:lpstr>
      <vt:lpstr>PowerPoint 演示文稿</vt:lpstr>
      <vt:lpstr>分析方法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品牌画布的终极目标要解决是这三个问题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think</cp:lastModifiedBy>
  <cp:revision>390</cp:revision>
  <cp:lastPrinted>2016-11-20T04:04:58Z</cp:lastPrinted>
  <dcterms:created xsi:type="dcterms:W3CDTF">2016-10-10T07:04:51Z</dcterms:created>
  <dcterms:modified xsi:type="dcterms:W3CDTF">2018-03-14T13:31:33Z</dcterms:modified>
</cp:coreProperties>
</file>